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5"/>
  </p:sldMasterIdLst>
  <p:notesMasterIdLst>
    <p:notesMasterId r:id="rId28"/>
  </p:notesMasterIdLst>
  <p:handoutMasterIdLst>
    <p:handoutMasterId r:id="rId29"/>
  </p:handoutMasterIdLst>
  <p:sldIdLst>
    <p:sldId id="256" r:id="rId6"/>
    <p:sldId id="257" r:id="rId7"/>
    <p:sldId id="258" r:id="rId8"/>
    <p:sldId id="259" r:id="rId9"/>
    <p:sldId id="335" r:id="rId10"/>
    <p:sldId id="336" r:id="rId11"/>
    <p:sldId id="337" r:id="rId12"/>
    <p:sldId id="338" r:id="rId13"/>
    <p:sldId id="339" r:id="rId14"/>
    <p:sldId id="340" r:id="rId15"/>
    <p:sldId id="266" r:id="rId16"/>
    <p:sldId id="341" r:id="rId17"/>
    <p:sldId id="276" r:id="rId18"/>
    <p:sldId id="342" r:id="rId19"/>
    <p:sldId id="270" r:id="rId20"/>
    <p:sldId id="347" r:id="rId21"/>
    <p:sldId id="348" r:id="rId22"/>
    <p:sldId id="272" r:id="rId23"/>
    <p:sldId id="344" r:id="rId24"/>
    <p:sldId id="345" r:id="rId25"/>
    <p:sldId id="346" r:id="rId26"/>
    <p:sldId id="349" r:id="rId27"/>
  </p:sldIdLst>
  <p:sldSz cx="12192000" cy="6858000"/>
  <p:notesSz cx="7010400" cy="9296400"/>
  <p:custDataLst>
    <p:tags r:id="rId30"/>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Lauirn" initials="E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6F1"/>
    <a:srgbClr val="FCF1EA"/>
    <a:srgbClr val="FF3399"/>
    <a:srgbClr val="739299"/>
    <a:srgbClr val="68310F"/>
    <a:srgbClr val="E5AA83"/>
    <a:srgbClr val="521C1E"/>
    <a:srgbClr val="363636"/>
    <a:srgbClr val="FEBE10"/>
    <a:srgbClr val="FFD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32682-E2E7-E531-8982-AEA703F743C5}" v="19" dt="2021-01-29T18:21:29.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3" autoAdjust="0"/>
    <p:restoredTop sz="91195" autoAdjust="0"/>
  </p:normalViewPr>
  <p:slideViewPr>
    <p:cSldViewPr snapToObjects="1">
      <p:cViewPr varScale="1">
        <p:scale>
          <a:sx n="67" d="100"/>
          <a:sy n="67" d="100"/>
        </p:scale>
        <p:origin x="96" y="7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p:cViewPr>
        <p:scale>
          <a:sx n="75" d="100"/>
          <a:sy n="75" d="100"/>
        </p:scale>
        <p:origin x="1950" y="-61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A6723E0-9B4D-4031-B11A-E6D0BE778D8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a:extLst>
              <a:ext uri="{FF2B5EF4-FFF2-40B4-BE49-F238E27FC236}">
                <a16:creationId xmlns:a16="http://schemas.microsoft.com/office/drawing/2014/main" id="{04AA7245-1BBA-4318-83B6-D6BA8B4C52B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BE45AD-A289-466A-8AFE-B8A43D74EE9E}" type="datetimeFigureOut">
              <a:rPr lang="fr-CA" smtClean="0"/>
              <a:t>2021-01-29</a:t>
            </a:fld>
            <a:endParaRPr lang="fr-CA" dirty="0"/>
          </a:p>
        </p:txBody>
      </p:sp>
      <p:sp>
        <p:nvSpPr>
          <p:cNvPr id="4" name="Espace réservé du pied de page 3">
            <a:extLst>
              <a:ext uri="{FF2B5EF4-FFF2-40B4-BE49-F238E27FC236}">
                <a16:creationId xmlns:a16="http://schemas.microsoft.com/office/drawing/2014/main" id="{FA216519-7B8F-4F17-9C2E-61DCE72A6FD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dirty="0"/>
          </a:p>
        </p:txBody>
      </p:sp>
      <p:sp>
        <p:nvSpPr>
          <p:cNvPr id="5" name="Espace réservé du numéro de diapositive 4">
            <a:extLst>
              <a:ext uri="{FF2B5EF4-FFF2-40B4-BE49-F238E27FC236}">
                <a16:creationId xmlns:a16="http://schemas.microsoft.com/office/drawing/2014/main" id="{23C0FA99-3771-4F01-8A7F-54F972087A3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9DB99DD-E2DA-47F5-87F3-F3B0488403A4}" type="slidenum">
              <a:rPr lang="fr-CA" smtClean="0"/>
              <a:t>‹#›</a:t>
            </a:fld>
            <a:endParaRPr lang="fr-CA" dirty="0"/>
          </a:p>
        </p:txBody>
      </p:sp>
    </p:spTree>
    <p:extLst>
      <p:ext uri="{BB962C8B-B14F-4D97-AF65-F5344CB8AC3E}">
        <p14:creationId xmlns:p14="http://schemas.microsoft.com/office/powerpoint/2010/main" val="42590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Regular" charset="0"/>
              </a:defRPr>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Regular" charset="0"/>
              </a:defRPr>
            </a:lvl1pPr>
          </a:lstStyle>
          <a:p>
            <a:fld id="{0DF2AD07-BA1F-1C4A-BF43-2D30A13376A9}" type="datetimeFigureOut">
              <a:rPr lang="en-CA" smtClean="0"/>
              <a:pPr/>
              <a:t>2021-01-29</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Regular" charset="0"/>
              </a:defRPr>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Regular" charset="0"/>
              </a:defRPr>
            </a:lvl1pPr>
          </a:lstStyle>
          <a:p>
            <a:fld id="{127B7409-EA71-B848-9287-DC1A963FCE06}" type="slidenum">
              <a:rPr lang="en-CA" smtClean="0"/>
              <a:pPr/>
              <a:t>‹#›</a:t>
            </a:fld>
            <a:endParaRPr lang="en-CA" dirty="0"/>
          </a:p>
        </p:txBody>
      </p:sp>
    </p:spTree>
    <p:extLst>
      <p:ext uri="{BB962C8B-B14F-4D97-AF65-F5344CB8AC3E}">
        <p14:creationId xmlns:p14="http://schemas.microsoft.com/office/powerpoint/2010/main" val="1148167250"/>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Regular" charset="0"/>
        <a:ea typeface="+mn-ea"/>
        <a:cs typeface="+mn-cs"/>
      </a:defRPr>
    </a:lvl1pPr>
    <a:lvl2pPr marL="609585" algn="l" defTabSz="1219170" rtl="0" eaLnBrk="1" latinLnBrk="0" hangingPunct="1">
      <a:defRPr sz="1600" b="0" i="0" kern="1200">
        <a:solidFill>
          <a:schemeClr val="tx1"/>
        </a:solidFill>
        <a:latin typeface="Arial Regular" charset="0"/>
        <a:ea typeface="+mn-ea"/>
        <a:cs typeface="+mn-cs"/>
      </a:defRPr>
    </a:lvl2pPr>
    <a:lvl3pPr marL="1219170" algn="l" defTabSz="1219170" rtl="0" eaLnBrk="1" latinLnBrk="0" hangingPunct="1">
      <a:defRPr sz="1600" b="0" i="0" kern="1200">
        <a:solidFill>
          <a:schemeClr val="tx1"/>
        </a:solidFill>
        <a:latin typeface="Arial Regular" charset="0"/>
        <a:ea typeface="+mn-ea"/>
        <a:cs typeface="+mn-cs"/>
      </a:defRPr>
    </a:lvl3pPr>
    <a:lvl4pPr marL="1828754" algn="l" defTabSz="1219170" rtl="0" eaLnBrk="1" latinLnBrk="0" hangingPunct="1">
      <a:defRPr sz="1600" b="0" i="0" kern="1200">
        <a:solidFill>
          <a:schemeClr val="tx1"/>
        </a:solidFill>
        <a:latin typeface="Arial Regular" charset="0"/>
        <a:ea typeface="+mn-ea"/>
        <a:cs typeface="+mn-cs"/>
      </a:defRPr>
    </a:lvl4pPr>
    <a:lvl5pPr marL="2438339" algn="l" defTabSz="1219170" rtl="0" eaLnBrk="1" latinLnBrk="0" hangingPunct="1">
      <a:defRPr sz="1600" b="0" i="0" kern="1200">
        <a:solidFill>
          <a:schemeClr val="tx1"/>
        </a:solidFill>
        <a:latin typeface="Arial Regular"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s'agit de rentes à provision cumulative établies par la Sun Life du Canada, compagnie d'assurance-vie. </a:t>
            </a:r>
          </a:p>
        </p:txBody>
      </p:sp>
      <p:sp>
        <p:nvSpPr>
          <p:cNvPr id="4" name="Slide Number Placeholder 3"/>
          <p:cNvSpPr>
            <a:spLocks noGrp="1"/>
          </p:cNvSpPr>
          <p:nvPr>
            <p:ph type="sldNum" sz="quarter" idx="5"/>
          </p:nvPr>
        </p:nvSpPr>
        <p:spPr/>
        <p:txBody>
          <a:bodyPr/>
          <a:lstStyle/>
          <a:p>
            <a:fld id="{127B7409-EA71-B848-9287-DC1A963FCE06}" type="slidenum">
              <a:rPr lang="en-CA" smtClean="0"/>
              <a:pPr/>
              <a:t>1</a:t>
            </a:fld>
            <a:endParaRPr lang="en-CA" dirty="0"/>
          </a:p>
        </p:txBody>
      </p:sp>
    </p:spTree>
    <p:extLst>
      <p:ext uri="{BB962C8B-B14F-4D97-AF65-F5344CB8AC3E}">
        <p14:creationId xmlns:p14="http://schemas.microsoft.com/office/powerpoint/2010/main" val="3040951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334">
              <a:defRPr/>
            </a:pPr>
            <a:r>
              <a:rPr lang="en-US" dirty="0"/>
              <a:t>Cet avantage est en fait un avantage double :</a:t>
            </a:r>
          </a:p>
          <a:p>
            <a:endParaRPr lang="fr-CA" dirty="0"/>
          </a:p>
        </p:txBody>
      </p:sp>
      <p:sp>
        <p:nvSpPr>
          <p:cNvPr id="4" name="Slide Number Placeholder 3"/>
          <p:cNvSpPr>
            <a:spLocks noGrp="1"/>
          </p:cNvSpPr>
          <p:nvPr>
            <p:ph type="sldNum" sz="quarter" idx="5"/>
          </p:nvPr>
        </p:nvSpPr>
        <p:spPr/>
        <p:txBody>
          <a:bodyPr/>
          <a:lstStyle/>
          <a:p>
            <a:fld id="{127B7409-EA71-B848-9287-DC1A963FCE06}" type="slidenum">
              <a:rPr lang="en-CA" smtClean="0"/>
              <a:pPr/>
              <a:t>10</a:t>
            </a:fld>
            <a:endParaRPr lang="en-CA" dirty="0"/>
          </a:p>
        </p:txBody>
      </p:sp>
    </p:spTree>
    <p:extLst>
      <p:ext uri="{BB962C8B-B14F-4D97-AF65-F5344CB8AC3E}">
        <p14:creationId xmlns:p14="http://schemas.microsoft.com/office/powerpoint/2010/main" val="78210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Aux termes du plan d'équité fiscale, l'intérêt gagné est considéré comme «revenu accumulé» et, par conséquent, les personnes de 65 ans et plus peuvent le partager, à concurrence de 50 %, avec leur conjoint.</a:t>
            </a:r>
          </a:p>
          <a:p>
            <a:r>
              <a:rPr lang="en-US" dirty="0"/>
              <a:t>En plus, le détenteur du CPG assurance a également droit au crédit d'impôt pour revenu de pension. Donc, si le contribuable n'a pas encore utilisé ses 2000 $ de revenu de pension aux fins du crédit d'impôt, il peut le faire grâce au revenu du CPG assurance. Son conjoint peut le faire aussi, à condition qu'ils aient tous deux plus de 65 ans.</a:t>
            </a:r>
            <a:br>
              <a:rPr lang="en-US" dirty="0"/>
            </a:br>
            <a:endParaRPr lang="en-US" dirty="0"/>
          </a:p>
          <a:p>
            <a:r>
              <a:rPr lang="en-US" dirty="0"/>
              <a:t>En fin de compte, c'est un gain de revenu pour le contribuable.</a:t>
            </a:r>
          </a:p>
          <a:p>
            <a:endParaRPr lang="en-US" dirty="0"/>
          </a:p>
          <a:p>
            <a:r>
              <a:rPr lang="en-US" dirty="0"/>
              <a:t>Dans les prochaines diapositives, je vous montrerai comment fonctionne le plan d'équité fiscale. </a:t>
            </a:r>
          </a:p>
        </p:txBody>
      </p:sp>
      <p:sp>
        <p:nvSpPr>
          <p:cNvPr id="4" name="Slide Number Placeholder 3"/>
          <p:cNvSpPr>
            <a:spLocks noGrp="1"/>
          </p:cNvSpPr>
          <p:nvPr>
            <p:ph type="sldNum" sz="quarter" idx="5"/>
          </p:nvPr>
        </p:nvSpPr>
        <p:spPr/>
        <p:txBody>
          <a:bodyPr/>
          <a:lstStyle/>
          <a:p>
            <a:fld id="{127B7409-EA71-B848-9287-DC1A963FCE06}" type="slidenum">
              <a:rPr lang="en-CA" smtClean="0"/>
              <a:pPr/>
              <a:t>11</a:t>
            </a:fld>
            <a:endParaRPr lang="en-CA" dirty="0"/>
          </a:p>
        </p:txBody>
      </p:sp>
    </p:spTree>
    <p:extLst>
      <p:ext uri="{BB962C8B-B14F-4D97-AF65-F5344CB8AC3E}">
        <p14:creationId xmlns:p14="http://schemas.microsoft.com/office/powerpoint/2010/main" val="348165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 qui compte en définitive, c'est l'endroit où l'intérêt que vous recevez est déclaré sur votre feuillet d'impôt. L'intérêt des CPG traditionnels est déclaré ici sur votre feuillet T5. L'intérêt est entièrement imposable. Donc, si nous supposons un taux d'imposition de 40 %, il y a 5000 $ d'impôt à payer. </a:t>
            </a:r>
          </a:p>
        </p:txBody>
      </p:sp>
      <p:sp>
        <p:nvSpPr>
          <p:cNvPr id="4" name="Slide Number Placeholder 3"/>
          <p:cNvSpPr>
            <a:spLocks noGrp="1"/>
          </p:cNvSpPr>
          <p:nvPr>
            <p:ph type="sldNum" sz="quarter" idx="5"/>
          </p:nvPr>
        </p:nvSpPr>
        <p:spPr/>
        <p:txBody>
          <a:bodyPr/>
          <a:lstStyle/>
          <a:p>
            <a:fld id="{127B7409-EA71-B848-9287-DC1A963FCE06}" type="slidenum">
              <a:rPr lang="en-CA" smtClean="0"/>
              <a:pPr/>
              <a:t>12</a:t>
            </a:fld>
            <a:endParaRPr lang="en-CA" dirty="0"/>
          </a:p>
        </p:txBody>
      </p:sp>
    </p:spTree>
    <p:extLst>
      <p:ext uri="{BB962C8B-B14F-4D97-AF65-F5344CB8AC3E}">
        <p14:creationId xmlns:p14="http://schemas.microsoft.com/office/powerpoint/2010/main" val="11271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L'intérêt des CPG assurance, par contre, est déclaré à la case 19 qui représente les revenus accumulés. Si vous avez 65 ans ou plus à la fin de l'année, vous pouvez déclarer ce revenu comme revenu de pension dans votre déclaration de revenus. Sinon, il est traité comme de l'intérêt normal.</a:t>
            </a:r>
          </a:p>
        </p:txBody>
      </p:sp>
      <p:sp>
        <p:nvSpPr>
          <p:cNvPr id="4" name="Slide Number Placeholder 3"/>
          <p:cNvSpPr>
            <a:spLocks noGrp="1"/>
          </p:cNvSpPr>
          <p:nvPr>
            <p:ph type="sldNum" sz="quarter" idx="5"/>
          </p:nvPr>
        </p:nvSpPr>
        <p:spPr/>
        <p:txBody>
          <a:bodyPr/>
          <a:lstStyle/>
          <a:p>
            <a:fld id="{127B7409-EA71-B848-9287-DC1A963FCE06}" type="slidenum">
              <a:rPr lang="en-CA" smtClean="0"/>
              <a:pPr/>
              <a:t>13</a:t>
            </a:fld>
            <a:endParaRPr lang="en-CA" dirty="0"/>
          </a:p>
        </p:txBody>
      </p:sp>
    </p:spTree>
    <p:extLst>
      <p:ext uri="{BB962C8B-B14F-4D97-AF65-F5344CB8AC3E}">
        <p14:creationId xmlns:p14="http://schemas.microsoft.com/office/powerpoint/2010/main" val="3913027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illustrer le fonctionnement du plan d'équité fiscale, j'ai conçu le scénario d'un couple dont les deux conjoints ont 65 ans. </a:t>
            </a:r>
          </a:p>
          <a:p>
            <a:br>
              <a:rPr lang="en-US" dirty="0"/>
            </a:br>
            <a:endParaRPr lang="en-US" dirty="0"/>
          </a:p>
          <a:p>
            <a:r>
              <a:rPr lang="en-US" dirty="0"/>
              <a:t>Le revenu net du mari est de 100 000 $, celui de sa femme est de 25 000 $. Le taux d'imposition marginal du mari est de 45,70 %. Parce que le revenu de sa femme est inférieur, son taux d'imposition est de 23,30 %.</a:t>
            </a:r>
          </a:p>
          <a:p>
            <a:br>
              <a:rPr lang="en-US" dirty="0"/>
            </a:br>
            <a:endParaRPr lang="en-US" dirty="0"/>
          </a:p>
          <a:p>
            <a:r>
              <a:rPr lang="en-US" dirty="0"/>
              <a:t>Étudions un peu les placements du mari et comparons un CPG traditionnel à un CPG assurance.</a:t>
            </a:r>
          </a:p>
        </p:txBody>
      </p:sp>
      <p:sp>
        <p:nvSpPr>
          <p:cNvPr id="4" name="Slide Number Placeholder 3"/>
          <p:cNvSpPr>
            <a:spLocks noGrp="1"/>
          </p:cNvSpPr>
          <p:nvPr>
            <p:ph type="sldNum" sz="quarter" idx="5"/>
          </p:nvPr>
        </p:nvSpPr>
        <p:spPr/>
        <p:txBody>
          <a:bodyPr/>
          <a:lstStyle/>
          <a:p>
            <a:fld id="{127B7409-EA71-B848-9287-DC1A963FCE06}" type="slidenum">
              <a:rPr lang="en-CA" smtClean="0"/>
              <a:pPr/>
              <a:t>14</a:t>
            </a:fld>
            <a:endParaRPr lang="en-CA" dirty="0"/>
          </a:p>
        </p:txBody>
      </p:sp>
    </p:spTree>
    <p:extLst>
      <p:ext uri="{BB962C8B-B14F-4D97-AF65-F5344CB8AC3E}">
        <p14:creationId xmlns:p14="http://schemas.microsoft.com/office/powerpoint/2010/main" val="3793983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Cet exemple démontre les avantages que le fractionnement du revenu pourrait avoir pour votre taux de rendement brut global.</a:t>
            </a:r>
          </a:p>
          <a:p>
            <a:r>
              <a:rPr lang="en-US" dirty="0"/>
              <a:t>Dans cet exemple, on remarque que le rendement après impôt d'un CPG traditionnel de 500 000 $ investi pour 5 ans à 2,5 % est de 6 788 $, alors que celui d'un CPG assurance investi à 2,25 % serait de 6 109 $.</a:t>
            </a:r>
          </a:p>
        </p:txBody>
      </p:sp>
      <p:sp>
        <p:nvSpPr>
          <p:cNvPr id="4" name="Slide Number Placeholder 3"/>
          <p:cNvSpPr>
            <a:spLocks noGrp="1"/>
          </p:cNvSpPr>
          <p:nvPr>
            <p:ph type="sldNum" sz="quarter" idx="5"/>
          </p:nvPr>
        </p:nvSpPr>
        <p:spPr/>
        <p:txBody>
          <a:bodyPr/>
          <a:lstStyle/>
          <a:p>
            <a:fld id="{127B7409-EA71-B848-9287-DC1A963FCE06}" type="slidenum">
              <a:rPr lang="en-CA" smtClean="0"/>
              <a:pPr/>
              <a:t>15</a:t>
            </a:fld>
            <a:endParaRPr lang="en-CA" dirty="0"/>
          </a:p>
        </p:txBody>
      </p:sp>
    </p:spTree>
    <p:extLst>
      <p:ext uri="{BB962C8B-B14F-4D97-AF65-F5344CB8AC3E}">
        <p14:creationId xmlns:p14="http://schemas.microsoft.com/office/powerpoint/2010/main" val="2834777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Cependant, si on fait jouer le fractionnement du revenu dans le scénario du CPG assurance et qu'on partage le revenu du CPG entre les deux conjoints, leur revenu après impôt total est de 7 368 $, ce qui équivaut à un taux de rendement avant impôt de 2,71 %. Ce taux est plus élevé que celui du CPG traditionnel à 2,50 %.</a:t>
            </a:r>
          </a:p>
        </p:txBody>
      </p:sp>
      <p:sp>
        <p:nvSpPr>
          <p:cNvPr id="4" name="Slide Number Placeholder 3"/>
          <p:cNvSpPr>
            <a:spLocks noGrp="1"/>
          </p:cNvSpPr>
          <p:nvPr>
            <p:ph type="sldNum" sz="quarter" idx="5"/>
          </p:nvPr>
        </p:nvSpPr>
        <p:spPr/>
        <p:txBody>
          <a:bodyPr/>
          <a:lstStyle/>
          <a:p>
            <a:fld id="{127B7409-EA71-B848-9287-DC1A963FCE06}" type="slidenum">
              <a:rPr lang="en-CA" smtClean="0"/>
              <a:pPr/>
              <a:t>16</a:t>
            </a:fld>
            <a:endParaRPr lang="en-CA" dirty="0"/>
          </a:p>
        </p:txBody>
      </p:sp>
    </p:spTree>
    <p:extLst>
      <p:ext uri="{BB962C8B-B14F-4D97-AF65-F5344CB8AC3E}">
        <p14:creationId xmlns:p14="http://schemas.microsoft.com/office/powerpoint/2010/main" val="198763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nous poussons ce scénario un peu plus loin et que nous appliquions le crédit pour revenu de pension, le taux de rendement devient encore plus intéressant : 2,98 % au lieu de 2,50 %.</a:t>
            </a:r>
          </a:p>
          <a:p>
            <a:br>
              <a:rPr lang="en-US" dirty="0"/>
            </a:br>
            <a:endParaRPr lang="en-US" dirty="0"/>
          </a:p>
          <a:p>
            <a:r>
              <a:rPr lang="en-US" dirty="0"/>
              <a:t>Le crédit pour revenu de pension est un crédit d'impôt non remboursable. La première tranche de 2000 $ de revenu de pension ouvre droit au crédit et ce crédit est offert aux personnes de 65 ans et plus. </a:t>
            </a:r>
          </a:p>
        </p:txBody>
      </p:sp>
      <p:sp>
        <p:nvSpPr>
          <p:cNvPr id="4" name="Slide Number Placeholder 3"/>
          <p:cNvSpPr>
            <a:spLocks noGrp="1"/>
          </p:cNvSpPr>
          <p:nvPr>
            <p:ph type="sldNum" sz="quarter" idx="5"/>
          </p:nvPr>
        </p:nvSpPr>
        <p:spPr/>
        <p:txBody>
          <a:bodyPr/>
          <a:lstStyle/>
          <a:p>
            <a:fld id="{127B7409-EA71-B848-9287-DC1A963FCE06}" type="slidenum">
              <a:rPr lang="en-CA" smtClean="0"/>
              <a:pPr/>
              <a:t>17</a:t>
            </a:fld>
            <a:endParaRPr lang="en-CA" dirty="0"/>
          </a:p>
        </p:txBody>
      </p:sp>
    </p:spTree>
    <p:extLst>
      <p:ext uri="{BB962C8B-B14F-4D97-AF65-F5344CB8AC3E}">
        <p14:creationId xmlns:p14="http://schemas.microsoft.com/office/powerpoint/2010/main" val="115061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 taux s'applique à la situation décrite ci-dessus et pourrait ne pas s'appliquer à la vôtre. Nous ne pouvons pas garantir le même résultat car les chiffres dépendent du taux d'imposition de chaque contribuable, ainsi que d'autres facteurs.</a:t>
            </a:r>
          </a:p>
        </p:txBody>
      </p:sp>
      <p:sp>
        <p:nvSpPr>
          <p:cNvPr id="4" name="Slide Number Placeholder 3"/>
          <p:cNvSpPr>
            <a:spLocks noGrp="1"/>
          </p:cNvSpPr>
          <p:nvPr>
            <p:ph type="sldNum" sz="quarter" idx="5"/>
          </p:nvPr>
        </p:nvSpPr>
        <p:spPr/>
        <p:txBody>
          <a:bodyPr/>
          <a:lstStyle/>
          <a:p>
            <a:fld id="{127B7409-EA71-B848-9287-DC1A963FCE06}" type="slidenum">
              <a:rPr lang="en-CA" smtClean="0"/>
              <a:pPr/>
              <a:t>18</a:t>
            </a:fld>
            <a:endParaRPr lang="en-CA" dirty="0"/>
          </a:p>
        </p:txBody>
      </p:sp>
    </p:spTree>
    <p:extLst>
      <p:ext uri="{BB962C8B-B14F-4D97-AF65-F5344CB8AC3E}">
        <p14:creationId xmlns:p14="http://schemas.microsoft.com/office/powerpoint/2010/main" val="3363890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334">
              <a:defRPr/>
            </a:pPr>
            <a:r>
              <a:rPr lang="en-US" dirty="0"/>
              <a:t>3) Assuris - Les CPG assurance s'adossent à la solidité financière de la Sun Life du Canada, compagnie d'assurance-vie et sont protégés par Assuris, une organisation qui protège les actifs des clients. La Sun Life du Canada, compagnie d’assurance-vie est membre d’Assuris. </a:t>
            </a:r>
          </a:p>
          <a:p>
            <a:endParaRPr lang="fr-CA" dirty="0"/>
          </a:p>
        </p:txBody>
      </p:sp>
      <p:sp>
        <p:nvSpPr>
          <p:cNvPr id="4" name="Slide Number Placeholder 3"/>
          <p:cNvSpPr>
            <a:spLocks noGrp="1"/>
          </p:cNvSpPr>
          <p:nvPr>
            <p:ph type="sldNum" sz="quarter" idx="5"/>
          </p:nvPr>
        </p:nvSpPr>
        <p:spPr/>
        <p:txBody>
          <a:bodyPr/>
          <a:lstStyle/>
          <a:p>
            <a:fld id="{127B7409-EA71-B848-9287-DC1A963FCE06}" type="slidenum">
              <a:rPr lang="en-CA" smtClean="0"/>
              <a:pPr/>
              <a:t>19</a:t>
            </a:fld>
            <a:endParaRPr lang="en-CA" dirty="0"/>
          </a:p>
        </p:txBody>
      </p:sp>
    </p:spTree>
    <p:extLst>
      <p:ext uri="{BB962C8B-B14F-4D97-AF65-F5344CB8AC3E}">
        <p14:creationId xmlns:p14="http://schemas.microsoft.com/office/powerpoint/2010/main" val="214089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27B7409-EA71-B848-9287-DC1A963FCE06}" type="slidenum">
              <a:rPr lang="en-CA" smtClean="0"/>
              <a:pPr/>
              <a:t>2</a:t>
            </a:fld>
            <a:endParaRPr lang="en-CA" dirty="0"/>
          </a:p>
        </p:txBody>
      </p:sp>
    </p:spTree>
    <p:extLst>
      <p:ext uri="{BB962C8B-B14F-4D97-AF65-F5344CB8AC3E}">
        <p14:creationId xmlns:p14="http://schemas.microsoft.com/office/powerpoint/2010/main" val="1122291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Assuris fournit une assurance en cas de faillite d'une institution membre. L'assurance qu'elle fournit est similaire à celle de la SADC - 100 000 $ par institution et par genre de compte. </a:t>
            </a:r>
          </a:p>
          <a:p>
            <a:r>
              <a:rPr lang="en-US" dirty="0"/>
              <a:t> </a:t>
            </a:r>
          </a:p>
          <a:p>
            <a:r>
              <a:rPr lang="en-US" dirty="0"/>
              <a:t>En prenant les précautions voulues, vous pouvez placer vos actifs de manière à profiter au maximum de l'assurance d'Assuris et de la SADC.</a:t>
            </a:r>
          </a:p>
        </p:txBody>
      </p:sp>
      <p:sp>
        <p:nvSpPr>
          <p:cNvPr id="4" name="Slide Number Placeholder 3"/>
          <p:cNvSpPr>
            <a:spLocks noGrp="1"/>
          </p:cNvSpPr>
          <p:nvPr>
            <p:ph type="sldNum" sz="quarter" idx="5"/>
          </p:nvPr>
        </p:nvSpPr>
        <p:spPr/>
        <p:txBody>
          <a:bodyPr/>
          <a:lstStyle/>
          <a:p>
            <a:fld id="{127B7409-EA71-B848-9287-DC1A963FCE06}" type="slidenum">
              <a:rPr lang="en-CA" smtClean="0"/>
              <a:pPr/>
              <a:t>20</a:t>
            </a:fld>
            <a:endParaRPr lang="en-CA" dirty="0"/>
          </a:p>
        </p:txBody>
      </p:sp>
    </p:spTree>
    <p:extLst>
      <p:ext uri="{BB962C8B-B14F-4D97-AF65-F5344CB8AC3E}">
        <p14:creationId xmlns:p14="http://schemas.microsoft.com/office/powerpoint/2010/main" val="50577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Maintenant que nous avons expliqué les avantages des CPG assurance, avez-vous des questions sur les rentes à provision cumulative? Selon votre situation, une rente à provision cumulative pourrait mieux convenir à vos objectifs financiers. </a:t>
            </a:r>
          </a:p>
        </p:txBody>
      </p:sp>
      <p:sp>
        <p:nvSpPr>
          <p:cNvPr id="4" name="Slide Number Placeholder 3"/>
          <p:cNvSpPr>
            <a:spLocks noGrp="1"/>
          </p:cNvSpPr>
          <p:nvPr>
            <p:ph type="sldNum" sz="quarter" idx="5"/>
          </p:nvPr>
        </p:nvSpPr>
        <p:spPr/>
        <p:txBody>
          <a:bodyPr/>
          <a:lstStyle/>
          <a:p>
            <a:fld id="{127B7409-EA71-B848-9287-DC1A963FCE06}" type="slidenum">
              <a:rPr lang="en-CA" smtClean="0"/>
              <a:pPr/>
              <a:t>21</a:t>
            </a:fld>
            <a:endParaRPr lang="en-CA" dirty="0"/>
          </a:p>
        </p:txBody>
      </p:sp>
    </p:spTree>
    <p:extLst>
      <p:ext uri="{BB962C8B-B14F-4D97-AF65-F5344CB8AC3E}">
        <p14:creationId xmlns:p14="http://schemas.microsoft.com/office/powerpoint/2010/main" val="331712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CPG assurance sont des rentes à provision cumulative (RPC)</a:t>
            </a:r>
          </a:p>
          <a:p>
            <a:r>
              <a:rPr lang="en-US" dirty="0"/>
              <a:t>Les rentes à provision cumulative (RPC) sont des placements garantis offerts exclusivement par les compagnies d’assurance-vie. Les RPC peuvent faire partie d'un REER, d'un compte d'épargne libre d'impôt (CELI) ou d'un placement non enregistré. </a:t>
            </a:r>
          </a:p>
        </p:txBody>
      </p:sp>
      <p:sp>
        <p:nvSpPr>
          <p:cNvPr id="4" name="Slide Number Placeholder 3"/>
          <p:cNvSpPr>
            <a:spLocks noGrp="1"/>
          </p:cNvSpPr>
          <p:nvPr>
            <p:ph type="sldNum" sz="quarter" idx="5"/>
          </p:nvPr>
        </p:nvSpPr>
        <p:spPr/>
        <p:txBody>
          <a:bodyPr/>
          <a:lstStyle/>
          <a:p>
            <a:fld id="{127B7409-EA71-B848-9287-DC1A963FCE06}" type="slidenum">
              <a:rPr lang="en-CA" smtClean="0"/>
              <a:pPr/>
              <a:t>3</a:t>
            </a:fld>
            <a:endParaRPr lang="en-CA" dirty="0"/>
          </a:p>
        </p:txBody>
      </p:sp>
    </p:spTree>
    <p:extLst>
      <p:ext uri="{BB962C8B-B14F-4D97-AF65-F5344CB8AC3E}">
        <p14:creationId xmlns:p14="http://schemas.microsoft.com/office/powerpoint/2010/main" val="67307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CPG assurance sont similaires aux CPG, mais parce qu'ils sont considérés comme des contrats d'assurance, ils ont des avantages supplémentaires...</a:t>
            </a:r>
          </a:p>
        </p:txBody>
      </p:sp>
      <p:sp>
        <p:nvSpPr>
          <p:cNvPr id="4" name="Slide Number Placeholder 3"/>
          <p:cNvSpPr>
            <a:spLocks noGrp="1"/>
          </p:cNvSpPr>
          <p:nvPr>
            <p:ph type="sldNum" sz="quarter" idx="5"/>
          </p:nvPr>
        </p:nvSpPr>
        <p:spPr/>
        <p:txBody>
          <a:bodyPr/>
          <a:lstStyle/>
          <a:p>
            <a:fld id="{127B7409-EA71-B848-9287-DC1A963FCE06}" type="slidenum">
              <a:rPr lang="en-CA" smtClean="0"/>
              <a:pPr/>
              <a:t>4</a:t>
            </a:fld>
            <a:endParaRPr lang="en-CA" dirty="0"/>
          </a:p>
        </p:txBody>
      </p:sp>
    </p:spTree>
    <p:extLst>
      <p:ext uri="{BB962C8B-B14F-4D97-AF65-F5344CB8AC3E}">
        <p14:creationId xmlns:p14="http://schemas.microsoft.com/office/powerpoint/2010/main" val="425299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Voici quelques-uns des avantages des CPG assurance : </a:t>
            </a:r>
          </a:p>
          <a:p>
            <a:r>
              <a:rPr lang="en-US" dirty="0"/>
              <a:t>Désignation du bénéficiaire - peut se faire sur tous les genres de comptes, y compris les comptes non enregistrés.</a:t>
            </a:r>
          </a:p>
          <a:p>
            <a:r>
              <a:rPr lang="en-US" dirty="0"/>
              <a:t>Le crédit d'impôt pour revenu de pension auquel donne droit le revenu du CPG assurance représente un véritable avantage financier.  </a:t>
            </a:r>
          </a:p>
          <a:p>
            <a:r>
              <a:rPr lang="en-US" dirty="0"/>
              <a:t>Protection d'Assuris. Assuris offre une protection similaire à celle de la Société d'assurance-dépôts du Canada (SADC). Consultez le site Web d'Assuris pour plus de détails sur la protection qu'offre la société.</a:t>
            </a:r>
          </a:p>
          <a:p>
            <a:r>
              <a:rPr lang="en-US" dirty="0"/>
              <a:t>La possibilité d'une protection contre les créanciers peut être particulièrement intéressante pour les propriétaires de petites entreprises.</a:t>
            </a:r>
          </a:p>
          <a:p>
            <a:r>
              <a:rPr lang="en-US" dirty="0"/>
              <a:t>Le CPG assurance est facile à transformer en rente à constitution immédiate lorsque vous voulez passer à l'étape suivante de votre vie.</a:t>
            </a:r>
          </a:p>
          <a:p>
            <a:r>
              <a:rPr lang="en-US" dirty="0"/>
              <a:t>Il est entièrement encaissable, au cas où vous auriez besoin de votre argent. Cependant, il peut y avoir un rajustement selon la valeur marchande (RVM) si vous retirez vos fonds avant l'échéance.</a:t>
            </a:r>
          </a:p>
          <a:p>
            <a:br>
              <a:rPr lang="en-US" dirty="0"/>
            </a:br>
            <a:endParaRPr lang="en-US" dirty="0"/>
          </a:p>
          <a:p>
            <a:r>
              <a:rPr lang="en-US" dirty="0"/>
              <a:t>Je vais revenir sur certains de ces avantages plus en détail...</a:t>
            </a:r>
          </a:p>
          <a:p>
            <a:br>
              <a:rPr lang="en-US" dirty="0"/>
            </a:br>
            <a:endParaRPr lang="en-US" dirty="0"/>
          </a:p>
          <a:p>
            <a:r>
              <a:rPr lang="en-US" dirty="0"/>
              <a:t>Notes du présentateur : Surligner les 3 premiers avantages - passer à la diapositive suivante.  </a:t>
            </a:r>
          </a:p>
        </p:txBody>
      </p:sp>
      <p:sp>
        <p:nvSpPr>
          <p:cNvPr id="4" name="Slide Number Placeholder 3"/>
          <p:cNvSpPr>
            <a:spLocks noGrp="1"/>
          </p:cNvSpPr>
          <p:nvPr>
            <p:ph type="sldNum" sz="quarter" idx="5"/>
          </p:nvPr>
        </p:nvSpPr>
        <p:spPr/>
        <p:txBody>
          <a:bodyPr/>
          <a:lstStyle/>
          <a:p>
            <a:fld id="{127B7409-EA71-B848-9287-DC1A963FCE06}" type="slidenum">
              <a:rPr lang="en-CA" smtClean="0"/>
              <a:pPr/>
              <a:t>5</a:t>
            </a:fld>
            <a:endParaRPr lang="en-CA" dirty="0"/>
          </a:p>
        </p:txBody>
      </p:sp>
    </p:spTree>
    <p:extLst>
      <p:ext uri="{BB962C8B-B14F-4D97-AF65-F5344CB8AC3E}">
        <p14:creationId xmlns:p14="http://schemas.microsoft.com/office/powerpoint/2010/main" val="31290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CPG assurance vous permettent de :</a:t>
            </a:r>
          </a:p>
          <a:p>
            <a:r>
              <a:rPr lang="en-US" dirty="0"/>
              <a:t>Nommer un bénéficiaire, non seulement pour les placements enregistrés, mais aussi pour les placements non enregistrés. De ce fait, les fonds du CPG assurance sont administrés en-dehors de la succession. Cette particularité vous aidera à : </a:t>
            </a:r>
          </a:p>
        </p:txBody>
      </p:sp>
      <p:sp>
        <p:nvSpPr>
          <p:cNvPr id="4" name="Slide Number Placeholder 3"/>
          <p:cNvSpPr>
            <a:spLocks noGrp="1"/>
          </p:cNvSpPr>
          <p:nvPr>
            <p:ph type="sldNum" sz="quarter" idx="5"/>
          </p:nvPr>
        </p:nvSpPr>
        <p:spPr/>
        <p:txBody>
          <a:bodyPr/>
          <a:lstStyle/>
          <a:p>
            <a:fld id="{127B7409-EA71-B848-9287-DC1A963FCE06}" type="slidenum">
              <a:rPr lang="en-CA" smtClean="0"/>
              <a:pPr/>
              <a:t>6</a:t>
            </a:fld>
            <a:endParaRPr lang="en-CA" dirty="0"/>
          </a:p>
        </p:txBody>
      </p:sp>
    </p:spTree>
    <p:extLst>
      <p:ext uri="{BB962C8B-B14F-4D97-AF65-F5344CB8AC3E}">
        <p14:creationId xmlns:p14="http://schemas.microsoft.com/office/powerpoint/2010/main" val="255317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éviter les frais et les lenteurs de l'administration des successions - lorsque les biens font partie de la succession, leur répartition peut être plus lente. Il peut en outre y avoir des frais juridiques et des honoraires de liquidateur à payer.</a:t>
            </a:r>
          </a:p>
          <a:p>
            <a:r>
              <a:rPr lang="en-US" dirty="0"/>
              <a:t>faire les choses confidentiellement - et éviter des disputes entre les membres de la famille au sujet de la répartition des biens. </a:t>
            </a:r>
          </a:p>
          <a:p>
            <a:r>
              <a:rPr lang="en-US" dirty="0"/>
              <a:t>Vous pourriez aussi éviter les frais et les retards dus à l'homologation. L'homologation est la confirmation par le tribunal de la validité du testament et la confirmation du droit du liquidateur d'administrer la succession. S'il n'y a pas de biens qui exigent une homologation pour établir le droit de les administrer ou de les distribuer, le liquidateur peut décider de gagner du temps et de réduire les frais en renonçant à l'homologation.</a:t>
            </a:r>
          </a:p>
        </p:txBody>
      </p:sp>
      <p:sp>
        <p:nvSpPr>
          <p:cNvPr id="4" name="Slide Number Placeholder 3"/>
          <p:cNvSpPr>
            <a:spLocks noGrp="1"/>
          </p:cNvSpPr>
          <p:nvPr>
            <p:ph type="sldNum" sz="quarter" idx="5"/>
          </p:nvPr>
        </p:nvSpPr>
        <p:spPr/>
        <p:txBody>
          <a:bodyPr/>
          <a:lstStyle/>
          <a:p>
            <a:fld id="{127B7409-EA71-B848-9287-DC1A963FCE06}" type="slidenum">
              <a:rPr lang="en-CA" smtClean="0"/>
              <a:pPr/>
              <a:t>7</a:t>
            </a:fld>
            <a:endParaRPr lang="en-CA" dirty="0"/>
          </a:p>
        </p:txBody>
      </p:sp>
    </p:spTree>
    <p:extLst>
      <p:ext uri="{BB962C8B-B14F-4D97-AF65-F5344CB8AC3E}">
        <p14:creationId xmlns:p14="http://schemas.microsoft.com/office/powerpoint/2010/main" val="187890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Voici Carole et Stéphane</a:t>
            </a:r>
          </a:p>
          <a:p>
            <a:r>
              <a:rPr lang="en-US" dirty="0"/>
              <a:t>Parmi tous ses neveux et nièces, tante Suzanne avait un faible pour Carole et Stéphane. Il y a quelques années, elle a décidé de leur laisser un cadeau à son décès. Elle a mis Stéphane sur son testament pour qu'il reçoive un CPG qu'elle détenait auprès d'une institution financière et a désigné Carole comme bénéficiaire du CPG assurance qu'elle détenait auprès d'une compagnie d'assurance-vie.</a:t>
            </a:r>
          </a:p>
          <a:p>
            <a:endParaRPr lang="en-US" dirty="0"/>
          </a:p>
          <a:p>
            <a:r>
              <a:rPr lang="en-US" dirty="0"/>
              <a:t>Lorsque leur tante est décédée et qu'ils ont reçu leur héritage, les choses se sont passées bien différemment pour Stéphane et Carole...</a:t>
            </a:r>
          </a:p>
        </p:txBody>
      </p:sp>
      <p:sp>
        <p:nvSpPr>
          <p:cNvPr id="4" name="Slide Number Placeholder 3"/>
          <p:cNvSpPr>
            <a:spLocks noGrp="1"/>
          </p:cNvSpPr>
          <p:nvPr>
            <p:ph type="sldNum" sz="quarter" idx="5"/>
          </p:nvPr>
        </p:nvSpPr>
        <p:spPr/>
        <p:txBody>
          <a:bodyPr/>
          <a:lstStyle/>
          <a:p>
            <a:fld id="{127B7409-EA71-B848-9287-DC1A963FCE06}" type="slidenum">
              <a:rPr lang="en-CA" smtClean="0"/>
              <a:pPr/>
              <a:t>8</a:t>
            </a:fld>
            <a:endParaRPr lang="en-CA" dirty="0"/>
          </a:p>
        </p:txBody>
      </p:sp>
    </p:spTree>
    <p:extLst>
      <p:ext uri="{BB962C8B-B14F-4D97-AF65-F5344CB8AC3E}">
        <p14:creationId xmlns:p14="http://schemas.microsoft.com/office/powerpoint/2010/main" val="418770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Après le décès de sa tante, Stéphane a appris qu'il recevrait un CPG. Le liquidateur de la succession lui a dit qu'il recevrait son argent aussitôt que la succession serait réglée dans le cadre du processus d'homologation. </a:t>
            </a:r>
          </a:p>
          <a:p>
            <a:br>
              <a:rPr lang="en-US" dirty="0"/>
            </a:br>
            <a:endParaRPr lang="en-US" dirty="0"/>
          </a:p>
          <a:p>
            <a:r>
              <a:rPr lang="en-US" dirty="0"/>
              <a:t>Au bout de 12 mois, Stéphane a finalement reçu son héritage. Malheureusement, après déduction des frais d'homologation, des honoraires du liquidateur et d'autres frais, il n'a reçu que 40 000 $ des 50 000 $ que sa tante lui avait laissés.</a:t>
            </a:r>
          </a:p>
          <a:p>
            <a:br>
              <a:rPr lang="en-US" dirty="0"/>
            </a:br>
            <a:endParaRPr lang="en-US" dirty="0"/>
          </a:p>
          <a:p>
            <a:r>
              <a:rPr lang="en-US" dirty="0"/>
              <a:t>Comme vous pouvez le voir sur le graphique, Carole a reçu son héritage en l'espace de deux semaines et a touché le montant intégral que sa tante voulait lui laisser, à savoir 50 000 $.</a:t>
            </a:r>
          </a:p>
          <a:p>
            <a:br>
              <a:rPr lang="en-US" dirty="0"/>
            </a:br>
            <a:endParaRPr lang="en-US" dirty="0"/>
          </a:p>
          <a:p>
            <a:r>
              <a:rPr lang="en-US" dirty="0"/>
              <a:t>L'histoire de Stéphane et de Carole illustre les avantages des CPG assurance, surtout en ce qui concerne l'intérêt des désignations de bénéficiaires. Carole a reçu la totalité du montant qui lui a été légué, rapidement et sans les complications du processus d'homologation. </a:t>
            </a:r>
          </a:p>
        </p:txBody>
      </p:sp>
      <p:sp>
        <p:nvSpPr>
          <p:cNvPr id="4" name="Slide Number Placeholder 3"/>
          <p:cNvSpPr>
            <a:spLocks noGrp="1"/>
          </p:cNvSpPr>
          <p:nvPr>
            <p:ph type="sldNum" sz="quarter" idx="5"/>
          </p:nvPr>
        </p:nvSpPr>
        <p:spPr/>
        <p:txBody>
          <a:bodyPr/>
          <a:lstStyle/>
          <a:p>
            <a:fld id="{127B7409-EA71-B848-9287-DC1A963FCE06}" type="slidenum">
              <a:rPr lang="en-CA" smtClean="0"/>
              <a:pPr/>
              <a:t>9</a:t>
            </a:fld>
            <a:endParaRPr lang="en-CA" dirty="0"/>
          </a:p>
        </p:txBody>
      </p:sp>
    </p:spTree>
    <p:extLst>
      <p:ext uri="{BB962C8B-B14F-4D97-AF65-F5344CB8AC3E}">
        <p14:creationId xmlns:p14="http://schemas.microsoft.com/office/powerpoint/2010/main" val="1428605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A close up of a logo&#10;&#10;Description automatically generated">
            <a:extLst>
              <a:ext uri="{FF2B5EF4-FFF2-40B4-BE49-F238E27FC236}">
                <a16:creationId xmlns:a16="http://schemas.microsoft.com/office/drawing/2014/main" id="{0B16F275-E38B-B64D-A348-D6DF6C22F4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478800" y="834655"/>
            <a:ext cx="9720000" cy="1961620"/>
          </a:xfrm>
        </p:spPr>
        <p:txBody>
          <a:bodyPr lIns="0" anchor="b">
            <a:noAutofit/>
          </a:bodyPr>
          <a:lstStyle>
            <a:lvl1pPr algn="l">
              <a:defRPr sz="4000"/>
            </a:lvl1pPr>
          </a:lstStyle>
          <a:p>
            <a:r>
              <a:rPr lang="en-US" noProof="0"/>
              <a:t>Click to edit Master title style</a:t>
            </a:r>
            <a:endParaRPr lang="fr-CA" noProof="0" dirty="0"/>
          </a:p>
        </p:txBody>
      </p:sp>
      <p:sp>
        <p:nvSpPr>
          <p:cNvPr id="3" name="Subtitle 2"/>
          <p:cNvSpPr>
            <a:spLocks noGrp="1"/>
          </p:cNvSpPr>
          <p:nvPr>
            <p:ph type="subTitle" idx="1"/>
          </p:nvPr>
        </p:nvSpPr>
        <p:spPr>
          <a:xfrm>
            <a:off x="478800" y="2781692"/>
            <a:ext cx="9720000" cy="648000"/>
          </a:xfrm>
        </p:spPr>
        <p:txBody>
          <a:bodyPr lIns="0" anchor="t">
            <a:noAutofit/>
          </a:bodyPr>
          <a:lstStyle>
            <a:lvl1pPr marL="0" indent="0" algn="jus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r-CA" noProof="0" dirty="0"/>
          </a:p>
        </p:txBody>
      </p:sp>
      <p:sp>
        <p:nvSpPr>
          <p:cNvPr id="5" name="Footer Placeholder 4"/>
          <p:cNvSpPr>
            <a:spLocks noGrp="1"/>
          </p:cNvSpPr>
          <p:nvPr>
            <p:ph type="ftr" sz="quarter" idx="11"/>
          </p:nvPr>
        </p:nvSpPr>
        <p:spPr>
          <a:xfrm>
            <a:off x="478800" y="6487579"/>
            <a:ext cx="11160000" cy="365125"/>
          </a:xfrm>
          <a:prstGeom prst="rect">
            <a:avLst/>
          </a:prstGeom>
        </p:spPr>
        <p:txBody>
          <a:bodyPr/>
          <a:lstStyle>
            <a:lvl1pPr>
              <a:defRPr>
                <a:solidFill>
                  <a:schemeClr val="bg1"/>
                </a:solidFill>
              </a:defRPr>
            </a:lvl1pPr>
          </a:lstStyle>
          <a:p>
            <a:r>
              <a:rPr lang="fr-FR" noProof="0" dirty="0"/>
              <a:t>PRESENTATION TITLE | RÉSERVÉE AUX CONSEILLERS</a:t>
            </a:r>
            <a:endParaRPr lang="fr-CA" noProof="0"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A69388-60FF-46E0-B068-9E74D46E27BB}" type="slidenum">
              <a:rPr lang="fr-CA" noProof="0" smtClean="0"/>
              <a:pPr/>
              <a:t>‹#›</a:t>
            </a:fld>
            <a:endParaRPr lang="fr-CA" noProof="0" dirty="0"/>
          </a:p>
        </p:txBody>
      </p:sp>
      <p:sp>
        <p:nvSpPr>
          <p:cNvPr id="10" name="Text Placeholder 3"/>
          <p:cNvSpPr>
            <a:spLocks noGrp="1"/>
          </p:cNvSpPr>
          <p:nvPr>
            <p:ph type="body" sz="half" idx="2" hasCustomPrompt="1"/>
          </p:nvPr>
        </p:nvSpPr>
        <p:spPr>
          <a:xfrm>
            <a:off x="478800" y="3731259"/>
            <a:ext cx="6372000" cy="316623"/>
          </a:xfrm>
        </p:spPr>
        <p:txBody>
          <a:bodyPr lIns="0" anchor="ctr">
            <a:noAutofit/>
          </a:bodyPr>
          <a:lstStyle>
            <a:lvl1pPr marL="0" indent="0">
              <a:spcBef>
                <a:spcPts val="0"/>
              </a:spcBef>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noProof="0" dirty="0"/>
              <a:t>Date</a:t>
            </a:r>
          </a:p>
        </p:txBody>
      </p:sp>
      <p:sp>
        <p:nvSpPr>
          <p:cNvPr id="11" name="Text Placeholder 3"/>
          <p:cNvSpPr>
            <a:spLocks noGrp="1"/>
          </p:cNvSpPr>
          <p:nvPr>
            <p:ph type="body" sz="half" idx="13" hasCustomPrompt="1"/>
          </p:nvPr>
        </p:nvSpPr>
        <p:spPr>
          <a:xfrm>
            <a:off x="478800" y="4203204"/>
            <a:ext cx="6372000" cy="864096"/>
          </a:xfrm>
        </p:spPr>
        <p:txBody>
          <a:bodyPr lIns="0" anchor="t" anchorCtr="0">
            <a:noAutofit/>
          </a:bodyPr>
          <a:lstStyle>
            <a:lvl1pPr marL="0" marR="0"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fr-CA" noProof="0" dirty="0" err="1"/>
              <a:t>Presenter</a:t>
            </a:r>
            <a:r>
              <a:rPr lang="fr-CA" noProof="0" dirty="0"/>
              <a:t> Name</a:t>
            </a:r>
          </a:p>
          <a:p>
            <a:pPr lvl="0"/>
            <a:r>
              <a:rPr lang="fr-CA" noProof="0" dirty="0" err="1"/>
              <a:t>Presenter</a:t>
            </a:r>
            <a:r>
              <a:rPr lang="fr-CA" noProof="0" dirty="0"/>
              <a:t> </a:t>
            </a:r>
            <a:r>
              <a:rPr lang="fr-CA" noProof="0" dirty="0" err="1"/>
              <a:t>Title</a:t>
            </a:r>
            <a:endParaRPr lang="fr-CA" noProof="0" dirty="0"/>
          </a:p>
          <a:p>
            <a:pPr lvl="0"/>
            <a:r>
              <a:rPr lang="fr-CA" noProof="0" dirty="0" err="1"/>
              <a:t>Company</a:t>
            </a:r>
            <a:endParaRPr lang="fr-CA" noProof="0" dirty="0"/>
          </a:p>
        </p:txBody>
      </p:sp>
      <p:sp>
        <p:nvSpPr>
          <p:cNvPr id="4" name="Rectangle 3"/>
          <p:cNvSpPr/>
          <p:nvPr userDrawn="1"/>
        </p:nvSpPr>
        <p:spPr>
          <a:xfrm>
            <a:off x="478800" y="3429815"/>
            <a:ext cx="720705"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8" name="Text Placeholder 7"/>
          <p:cNvSpPr>
            <a:spLocks noGrp="1"/>
          </p:cNvSpPr>
          <p:nvPr>
            <p:ph type="body" sz="quarter" idx="14" hasCustomPrompt="1"/>
          </p:nvPr>
        </p:nvSpPr>
        <p:spPr>
          <a:xfrm>
            <a:off x="479424" y="5609302"/>
            <a:ext cx="5387975" cy="169277"/>
          </a:xfrm>
        </p:spPr>
        <p:txBody>
          <a:bodyPr wrap="square" tIns="0" bIns="0">
            <a:spAutoFit/>
          </a:bodyPr>
          <a:lstStyle>
            <a:lvl1pPr marL="0" indent="0" algn="l">
              <a:buNone/>
              <a:defRPr sz="1100" b="1" spc="300" baseline="0">
                <a:solidFill>
                  <a:schemeClr val="tx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fr-CA" noProof="0" dirty="0"/>
              <a:t>RÉSERVÉE AUX CONSEILLERS (</a:t>
            </a:r>
            <a:r>
              <a:rPr lang="fr-CA" noProof="0" dirty="0" err="1"/>
              <a:t>DELETE</a:t>
            </a:r>
            <a:r>
              <a:rPr lang="fr-CA" noProof="0" dirty="0"/>
              <a:t> IF NOT </a:t>
            </a:r>
            <a:r>
              <a:rPr lang="fr-CA" noProof="0" dirty="0" err="1"/>
              <a:t>NEEDED</a:t>
            </a:r>
            <a:r>
              <a:rPr lang="fr-CA" noProof="0" dirty="0"/>
              <a:t>)</a:t>
            </a:r>
          </a:p>
        </p:txBody>
      </p:sp>
      <p:pic>
        <p:nvPicPr>
          <p:cNvPr id="12" name="Picture 11" descr="A picture containing drawing&#10;&#10;Description automatically generated">
            <a:extLst>
              <a:ext uri="{FF2B5EF4-FFF2-40B4-BE49-F238E27FC236}">
                <a16:creationId xmlns:a16="http://schemas.microsoft.com/office/drawing/2014/main" id="{31E75BDD-8A30-2E4E-8BD1-BB7CFF7F01AB}"/>
              </a:ext>
            </a:extLst>
          </p:cNvPr>
          <p:cNvPicPr>
            <a:picLocks noChangeAspect="1"/>
          </p:cNvPicPr>
          <p:nvPr userDrawn="1"/>
        </p:nvPicPr>
        <p:blipFill>
          <a:blip r:embed="rId3"/>
          <a:stretch>
            <a:fillRect/>
          </a:stretch>
        </p:blipFill>
        <p:spPr>
          <a:xfrm>
            <a:off x="9067800" y="5609303"/>
            <a:ext cx="2826237" cy="961808"/>
          </a:xfrm>
          <a:prstGeom prst="rect">
            <a:avLst/>
          </a:prstGeom>
        </p:spPr>
      </p:pic>
    </p:spTree>
    <p:extLst>
      <p:ext uri="{BB962C8B-B14F-4D97-AF65-F5344CB8AC3E}">
        <p14:creationId xmlns:p14="http://schemas.microsoft.com/office/powerpoint/2010/main" val="117245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and Content (logo)">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A69388-60FF-46E0-B068-9E74D46E27BB}" type="slidenum">
              <a:rPr lang="en-CA" smtClean="0"/>
              <a:t>‹#›</a:t>
            </a:fld>
            <a:endParaRPr lang="en-CA" dirty="0"/>
          </a:p>
        </p:txBody>
      </p:sp>
      <p:sp>
        <p:nvSpPr>
          <p:cNvPr id="11" name="Content Placeholder 2"/>
          <p:cNvSpPr>
            <a:spLocks noGrp="1"/>
          </p:cNvSpPr>
          <p:nvPr>
            <p:ph idx="13"/>
          </p:nvPr>
        </p:nvSpPr>
        <p:spPr>
          <a:xfrm>
            <a:off x="478800" y="1737359"/>
            <a:ext cx="11160000" cy="3931920"/>
          </a:xfrm>
        </p:spPr>
        <p:txBody>
          <a:bodyPr vert="horz" lIns="0" tIns="45720" rIns="0" bIns="45720" rtlCol="0">
            <a:noAutofit/>
          </a:bodyPr>
          <a:lstStyle>
            <a:lvl1pPr>
              <a:defRPr lang="en-US" dirty="0" smtClean="0"/>
            </a:lvl1pPr>
          </a:lstStyle>
          <a:p>
            <a:pPr lvl="0"/>
            <a:r>
              <a:rPr lang="en-US" noProof="0"/>
              <a:t>Edit Master text styles</a:t>
            </a:r>
          </a:p>
        </p:txBody>
      </p:sp>
      <p:sp>
        <p:nvSpPr>
          <p:cNvPr id="14" name="Footer Placeholder 4">
            <a:extLst>
              <a:ext uri="{FF2B5EF4-FFF2-40B4-BE49-F238E27FC236}">
                <a16:creationId xmlns:a16="http://schemas.microsoft.com/office/drawing/2014/main" id="{39EF1D4D-05B7-E74B-B2B5-DDFEB5BB959B}"/>
              </a:ext>
            </a:extLst>
          </p:cNvPr>
          <p:cNvSpPr>
            <a:spLocks noGrp="1"/>
          </p:cNvSpPr>
          <p:nvPr>
            <p:ph type="ftr" sz="quarter" idx="11"/>
          </p:nvPr>
        </p:nvSpPr>
        <p:spPr>
          <a:xfrm>
            <a:off x="478800" y="6487579"/>
            <a:ext cx="8229600" cy="365125"/>
          </a:xfrm>
          <a:prstGeom prst="rect">
            <a:avLst/>
          </a:prstGeom>
        </p:spPr>
        <p:txBody>
          <a:bodyPr/>
          <a:lstStyle/>
          <a:p>
            <a:r>
              <a:rPr lang="fr-FR" dirty="0"/>
              <a:t>PRESENTATION TITLE | RÉSERVÉE AUX CONSEILLERS</a:t>
            </a:r>
            <a:endParaRPr lang="en-CA" dirty="0"/>
          </a:p>
        </p:txBody>
      </p:sp>
      <p:sp>
        <p:nvSpPr>
          <p:cNvPr id="15" name="Text Placeholder 3">
            <a:extLst>
              <a:ext uri="{FF2B5EF4-FFF2-40B4-BE49-F238E27FC236}">
                <a16:creationId xmlns:a16="http://schemas.microsoft.com/office/drawing/2014/main" id="{D2B71329-B53B-E845-8368-0F75A79CE063}"/>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p:cNvSpPr>
            <a:spLocks noGrp="1"/>
          </p:cNvSpPr>
          <p:nvPr>
            <p:ph type="title"/>
          </p:nvPr>
        </p:nvSpPr>
        <p:spPr/>
        <p:txBody>
          <a:bodyPr/>
          <a:lstStyle/>
          <a:p>
            <a:r>
              <a:rPr lang="en-US" noProof="0"/>
              <a:t>Click to edit Master title style</a:t>
            </a:r>
            <a:endParaRPr lang="fr-CA" noProof="0" dirty="0"/>
          </a:p>
        </p:txBody>
      </p:sp>
      <p:sp>
        <p:nvSpPr>
          <p:cNvPr id="10" name="Text Placeholder 2"/>
          <p:cNvSpPr>
            <a:spLocks noGrp="1"/>
          </p:cNvSpPr>
          <p:nvPr>
            <p:ph type="body" idx="1"/>
          </p:nvPr>
        </p:nvSpPr>
        <p:spPr>
          <a:xfrm>
            <a:off x="478800" y="1065969"/>
            <a:ext cx="11160000" cy="324000"/>
          </a:xfrm>
        </p:spPr>
        <p:txBody>
          <a:bodyPr lIns="0" tIns="0" rIns="0" b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noProof="0"/>
              <a:t>Edit Master text styles</a:t>
            </a:r>
          </a:p>
        </p:txBody>
      </p:sp>
      <p:cxnSp>
        <p:nvCxnSpPr>
          <p:cNvPr id="13" name="Straight Connector 12"/>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all" spc="100" normalizeH="0" baseline="0" noProof="0" dirty="0">
                <a:ln>
                  <a:noFill/>
                </a:ln>
                <a:solidFill>
                  <a:srgbClr val="0D2B3C"/>
                </a:solidFill>
                <a:effectLst/>
                <a:uLnTx/>
                <a:uFillTx/>
              </a:rPr>
              <a:t>Placements mondiaux Sun Life</a:t>
            </a:r>
          </a:p>
        </p:txBody>
      </p:sp>
    </p:spTree>
    <p:extLst>
      <p:ext uri="{BB962C8B-B14F-4D97-AF65-F5344CB8AC3E}">
        <p14:creationId xmlns:p14="http://schemas.microsoft.com/office/powerpoint/2010/main" val="396039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 Subtitle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00" y="1065969"/>
            <a:ext cx="11160000" cy="324000"/>
          </a:xfrm>
        </p:spPr>
        <p:txBody>
          <a:bodyPr lIns="0" r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noProof="0"/>
              <a:t>Edit Master text styles</a:t>
            </a:r>
          </a:p>
        </p:txBody>
      </p:sp>
      <p:sp>
        <p:nvSpPr>
          <p:cNvPr id="9" name="Slide Number Placeholder 8"/>
          <p:cNvSpPr>
            <a:spLocks noGrp="1"/>
          </p:cNvSpPr>
          <p:nvPr>
            <p:ph type="sldNum" sz="quarter" idx="12"/>
          </p:nvPr>
        </p:nvSpPr>
        <p:spPr/>
        <p:txBody>
          <a:bodyPr/>
          <a:lstStyle/>
          <a:p>
            <a:fld id="{9AA69388-60FF-46E0-B068-9E74D46E27BB}" type="slidenum">
              <a:rPr lang="en-CA" smtClean="0"/>
              <a:t>‹#›</a:t>
            </a:fld>
            <a:endParaRPr lang="en-CA" dirty="0"/>
          </a:p>
        </p:txBody>
      </p:sp>
      <p:sp>
        <p:nvSpPr>
          <p:cNvPr id="11" name="Content Placeholder 2"/>
          <p:cNvSpPr>
            <a:spLocks noGrp="1"/>
          </p:cNvSpPr>
          <p:nvPr>
            <p:ph idx="13"/>
          </p:nvPr>
        </p:nvSpPr>
        <p:spPr>
          <a:xfrm>
            <a:off x="478800" y="1736725"/>
            <a:ext cx="11160000" cy="3931920"/>
          </a:xfrm>
        </p:spPr>
        <p:txBody>
          <a:bodyPr vert="horz" lIns="0" tIns="45720" rIns="0" bIns="45720" rtlCol="0">
            <a:noAutofit/>
          </a:bodyPr>
          <a:lstStyle>
            <a:lvl1pPr>
              <a:defRPr lang="en-US" dirty="0" smtClean="0"/>
            </a:lvl1pPr>
          </a:lstStyle>
          <a:p>
            <a:pPr lvl="0"/>
            <a:r>
              <a:rPr lang="en-US" noProof="0"/>
              <a:t>Edit Master text styles</a:t>
            </a:r>
          </a:p>
        </p:txBody>
      </p:sp>
      <p:sp>
        <p:nvSpPr>
          <p:cNvPr id="12" name="Footer Placeholder 4">
            <a:extLst>
              <a:ext uri="{FF2B5EF4-FFF2-40B4-BE49-F238E27FC236}">
                <a16:creationId xmlns:a16="http://schemas.microsoft.com/office/drawing/2014/main" id="{5C2B0110-8530-1749-A758-D92CF83F370F}"/>
              </a:ext>
            </a:extLst>
          </p:cNvPr>
          <p:cNvSpPr>
            <a:spLocks noGrp="1"/>
          </p:cNvSpPr>
          <p:nvPr>
            <p:ph type="ftr" sz="quarter" idx="11"/>
          </p:nvPr>
        </p:nvSpPr>
        <p:spPr>
          <a:xfrm>
            <a:off x="478800" y="6487579"/>
            <a:ext cx="8229600" cy="365125"/>
          </a:xfrm>
          <a:prstGeom prst="rect">
            <a:avLst/>
          </a:prstGeom>
        </p:spPr>
        <p:txBody>
          <a:bodyPr/>
          <a:lstStyle/>
          <a:p>
            <a:r>
              <a:rPr lang="fr-FR" dirty="0"/>
              <a:t>PRESENTATION TITLE | RÉSERVÉE AUX CONSEILLERS</a:t>
            </a:r>
            <a:endParaRPr lang="en-CA" dirty="0"/>
          </a:p>
        </p:txBody>
      </p:sp>
      <p:sp>
        <p:nvSpPr>
          <p:cNvPr id="14" name="Text Placeholder 3">
            <a:extLst>
              <a:ext uri="{FF2B5EF4-FFF2-40B4-BE49-F238E27FC236}">
                <a16:creationId xmlns:a16="http://schemas.microsoft.com/office/drawing/2014/main" id="{8075B608-9620-CC48-865E-78BE62553543}"/>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p:cNvSpPr>
            <a:spLocks noGrp="1"/>
          </p:cNvSpPr>
          <p:nvPr>
            <p:ph type="title"/>
          </p:nvPr>
        </p:nvSpPr>
        <p:spPr/>
        <p:txBody>
          <a:bodyPr/>
          <a:lstStyle/>
          <a:p>
            <a:r>
              <a:rPr lang="en-US" noProof="0"/>
              <a:t>Click to edit Master title style</a:t>
            </a:r>
            <a:endParaRPr lang="fr-CA" noProof="0" dirty="0"/>
          </a:p>
        </p:txBody>
      </p:sp>
      <p:cxnSp>
        <p:nvCxnSpPr>
          <p:cNvPr id="13" name="Straight Connector 12"/>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all" spc="100" normalizeH="0" baseline="0" noProof="0" dirty="0">
                <a:ln>
                  <a:noFill/>
                </a:ln>
                <a:solidFill>
                  <a:srgbClr val="0D2B3C"/>
                </a:solidFill>
                <a:effectLst/>
                <a:uLnTx/>
                <a:uFillTx/>
              </a:rPr>
              <a:t>Placements mondiaux Sun Life</a:t>
            </a:r>
          </a:p>
        </p:txBody>
      </p:sp>
    </p:spTree>
    <p:extLst>
      <p:ext uri="{BB962C8B-B14F-4D97-AF65-F5344CB8AC3E}">
        <p14:creationId xmlns:p14="http://schemas.microsoft.com/office/powerpoint/2010/main" val="221292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A69388-60FF-46E0-B068-9E74D46E27BB}" type="slidenum">
              <a:rPr lang="en-CA" smtClean="0"/>
              <a:t>‹#›</a:t>
            </a:fld>
            <a:endParaRPr lang="en-CA" dirty="0"/>
          </a:p>
        </p:txBody>
      </p:sp>
      <p:sp>
        <p:nvSpPr>
          <p:cNvPr id="10" name="Content Placeholder 2"/>
          <p:cNvSpPr>
            <a:spLocks noGrp="1"/>
          </p:cNvSpPr>
          <p:nvPr>
            <p:ph idx="14"/>
          </p:nvPr>
        </p:nvSpPr>
        <p:spPr>
          <a:xfrm>
            <a:off x="6238800" y="1736725"/>
            <a:ext cx="5400000" cy="3932555"/>
          </a:xfrm>
        </p:spPr>
        <p:txBody>
          <a:bodyPr vert="horz" lIns="0" tIns="45720" rIns="0" bIns="45720" rtlCol="0">
            <a:normAutofit/>
          </a:bodyPr>
          <a:lstStyle>
            <a:lvl1pPr>
              <a:defRPr lang="en-US" dirty="0" smtClean="0"/>
            </a:lvl1pPr>
          </a:lstStyle>
          <a:p>
            <a:pPr lvl="0"/>
            <a:r>
              <a:rPr lang="en-US" noProof="0"/>
              <a:t>Edit Master text styles</a:t>
            </a:r>
          </a:p>
        </p:txBody>
      </p:sp>
      <p:sp>
        <p:nvSpPr>
          <p:cNvPr id="14" name="Content Placeholder 2"/>
          <p:cNvSpPr>
            <a:spLocks noGrp="1"/>
          </p:cNvSpPr>
          <p:nvPr>
            <p:ph idx="15"/>
          </p:nvPr>
        </p:nvSpPr>
        <p:spPr>
          <a:xfrm>
            <a:off x="478800" y="1736725"/>
            <a:ext cx="5400000" cy="3932555"/>
          </a:xfrm>
        </p:spPr>
        <p:txBody>
          <a:bodyPr vert="horz" lIns="0" tIns="45720" rIns="0" bIns="45720" rtlCol="0">
            <a:normAutofit/>
          </a:bodyPr>
          <a:lstStyle>
            <a:lvl1pPr>
              <a:defRPr lang="en-US" dirty="0" smtClean="0"/>
            </a:lvl1pPr>
          </a:lstStyle>
          <a:p>
            <a:pPr lvl="0"/>
            <a:r>
              <a:rPr lang="en-US" noProof="0"/>
              <a:t>Edit Master text styles</a:t>
            </a:r>
          </a:p>
        </p:txBody>
      </p:sp>
      <p:sp>
        <p:nvSpPr>
          <p:cNvPr id="11" name="Text Placeholder 2">
            <a:extLst>
              <a:ext uri="{FF2B5EF4-FFF2-40B4-BE49-F238E27FC236}">
                <a16:creationId xmlns:a16="http://schemas.microsoft.com/office/drawing/2014/main" id="{074A61A5-EF59-6945-8C7D-3AE8D779D1CA}"/>
              </a:ext>
            </a:extLst>
          </p:cNvPr>
          <p:cNvSpPr>
            <a:spLocks noGrp="1"/>
          </p:cNvSpPr>
          <p:nvPr>
            <p:ph type="body" idx="1"/>
          </p:nvPr>
        </p:nvSpPr>
        <p:spPr>
          <a:xfrm>
            <a:off x="478800" y="1065600"/>
            <a:ext cx="11160000" cy="324000"/>
          </a:xfrm>
        </p:spPr>
        <p:txBody>
          <a:bodyPr lIns="0" r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noProof="0"/>
              <a:t>Edit Master text styles</a:t>
            </a:r>
          </a:p>
        </p:txBody>
      </p:sp>
      <p:sp>
        <p:nvSpPr>
          <p:cNvPr id="12" name="Footer Placeholder 4">
            <a:extLst>
              <a:ext uri="{FF2B5EF4-FFF2-40B4-BE49-F238E27FC236}">
                <a16:creationId xmlns:a16="http://schemas.microsoft.com/office/drawing/2014/main" id="{2F42280C-FECB-164E-90E0-683EAB054E44}"/>
              </a:ext>
            </a:extLst>
          </p:cNvPr>
          <p:cNvSpPr>
            <a:spLocks noGrp="1"/>
          </p:cNvSpPr>
          <p:nvPr>
            <p:ph type="ftr" sz="quarter" idx="11"/>
          </p:nvPr>
        </p:nvSpPr>
        <p:spPr>
          <a:xfrm>
            <a:off x="478800" y="6487579"/>
            <a:ext cx="8229600" cy="365125"/>
          </a:xfrm>
          <a:prstGeom prst="rect">
            <a:avLst/>
          </a:prstGeom>
        </p:spPr>
        <p:txBody>
          <a:bodyPr/>
          <a:lstStyle/>
          <a:p>
            <a:r>
              <a:rPr lang="fr-FR" dirty="0"/>
              <a:t>PRESENTATION TITLE | RÉSERVÉE AUX CONSEILLERS</a:t>
            </a:r>
            <a:endParaRPr lang="en-CA" dirty="0"/>
          </a:p>
        </p:txBody>
      </p:sp>
      <p:sp>
        <p:nvSpPr>
          <p:cNvPr id="15" name="Text Placeholder 3">
            <a:extLst>
              <a:ext uri="{FF2B5EF4-FFF2-40B4-BE49-F238E27FC236}">
                <a16:creationId xmlns:a16="http://schemas.microsoft.com/office/drawing/2014/main" id="{3E93DC61-ED26-CA48-A1EA-121A6A9263B1}"/>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p:cNvSpPr>
            <a:spLocks noGrp="1"/>
          </p:cNvSpPr>
          <p:nvPr>
            <p:ph type="title"/>
          </p:nvPr>
        </p:nvSpPr>
        <p:spPr/>
        <p:txBody>
          <a:bodyPr/>
          <a:lstStyle/>
          <a:p>
            <a:r>
              <a:rPr lang="en-US" noProof="0"/>
              <a:t>Click to edit Master title style</a:t>
            </a:r>
            <a:endParaRPr lang="fr-CA" noProof="0" dirty="0"/>
          </a:p>
        </p:txBody>
      </p:sp>
      <p:cxnSp>
        <p:nvCxnSpPr>
          <p:cNvPr id="16" name="Straight Connector 15"/>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all" spc="100" normalizeH="0" baseline="0" noProof="0" dirty="0">
                <a:ln>
                  <a:noFill/>
                </a:ln>
                <a:solidFill>
                  <a:srgbClr val="0D2B3C"/>
                </a:solidFill>
                <a:effectLst/>
                <a:uLnTx/>
                <a:uFillTx/>
              </a:rPr>
              <a:t>Placements mondiaux Sun Life</a:t>
            </a:r>
          </a:p>
        </p:txBody>
      </p:sp>
    </p:spTree>
    <p:extLst>
      <p:ext uri="{BB962C8B-B14F-4D97-AF65-F5344CB8AC3E}">
        <p14:creationId xmlns:p14="http://schemas.microsoft.com/office/powerpoint/2010/main" val="88330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rds Column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A69388-60FF-46E0-B068-9E74D46E27BB}" type="slidenum">
              <a:rPr lang="en-CA" smtClean="0"/>
              <a:t>‹#›</a:t>
            </a:fld>
            <a:endParaRPr lang="en-CA" dirty="0"/>
          </a:p>
        </p:txBody>
      </p:sp>
      <p:sp>
        <p:nvSpPr>
          <p:cNvPr id="14" name="Content Placeholder 2"/>
          <p:cNvSpPr>
            <a:spLocks noGrp="1"/>
          </p:cNvSpPr>
          <p:nvPr>
            <p:ph idx="15"/>
          </p:nvPr>
        </p:nvSpPr>
        <p:spPr>
          <a:xfrm>
            <a:off x="478800" y="1736725"/>
            <a:ext cx="7766040" cy="3932555"/>
          </a:xfrm>
        </p:spPr>
        <p:txBody>
          <a:bodyPr vert="horz" lIns="0" tIns="45720" rIns="0" bIns="45720" rtlCol="0">
            <a:normAutofit/>
          </a:bodyPr>
          <a:lstStyle>
            <a:lvl1pPr>
              <a:defRPr lang="en-US" dirty="0" smtClean="0"/>
            </a:lvl1pPr>
          </a:lstStyle>
          <a:p>
            <a:pPr lvl="0"/>
            <a:r>
              <a:rPr lang="en-US" noProof="0"/>
              <a:t>Edit Master text styles</a:t>
            </a:r>
          </a:p>
        </p:txBody>
      </p:sp>
      <p:sp>
        <p:nvSpPr>
          <p:cNvPr id="11" name="Text Placeholder 2">
            <a:extLst>
              <a:ext uri="{FF2B5EF4-FFF2-40B4-BE49-F238E27FC236}">
                <a16:creationId xmlns:a16="http://schemas.microsoft.com/office/drawing/2014/main" id="{074A61A5-EF59-6945-8C7D-3AE8D779D1CA}"/>
              </a:ext>
            </a:extLst>
          </p:cNvPr>
          <p:cNvSpPr>
            <a:spLocks noGrp="1"/>
          </p:cNvSpPr>
          <p:nvPr>
            <p:ph type="body" idx="1"/>
          </p:nvPr>
        </p:nvSpPr>
        <p:spPr>
          <a:xfrm>
            <a:off x="478800" y="1065600"/>
            <a:ext cx="11160000" cy="324000"/>
          </a:xfrm>
        </p:spPr>
        <p:txBody>
          <a:bodyPr lIns="0" r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noProof="0"/>
              <a:t>Edit Master text styles</a:t>
            </a:r>
          </a:p>
        </p:txBody>
      </p:sp>
      <p:sp>
        <p:nvSpPr>
          <p:cNvPr id="12" name="Footer Placeholder 4">
            <a:extLst>
              <a:ext uri="{FF2B5EF4-FFF2-40B4-BE49-F238E27FC236}">
                <a16:creationId xmlns:a16="http://schemas.microsoft.com/office/drawing/2014/main" id="{2F42280C-FECB-164E-90E0-683EAB054E44}"/>
              </a:ext>
            </a:extLst>
          </p:cNvPr>
          <p:cNvSpPr>
            <a:spLocks noGrp="1"/>
          </p:cNvSpPr>
          <p:nvPr>
            <p:ph type="ftr" sz="quarter" idx="11"/>
          </p:nvPr>
        </p:nvSpPr>
        <p:spPr>
          <a:xfrm>
            <a:off x="478800" y="6487579"/>
            <a:ext cx="8229600" cy="365125"/>
          </a:xfrm>
          <a:prstGeom prst="rect">
            <a:avLst/>
          </a:prstGeom>
        </p:spPr>
        <p:txBody>
          <a:bodyPr/>
          <a:lstStyle/>
          <a:p>
            <a:r>
              <a:rPr lang="fr-FR" dirty="0"/>
              <a:t>PRESENTATION TITLE | RÉSERVÉE AUX CONSEILLERS</a:t>
            </a:r>
            <a:endParaRPr lang="en-CA" dirty="0"/>
          </a:p>
        </p:txBody>
      </p:sp>
      <p:sp>
        <p:nvSpPr>
          <p:cNvPr id="15" name="Text Placeholder 3">
            <a:extLst>
              <a:ext uri="{FF2B5EF4-FFF2-40B4-BE49-F238E27FC236}">
                <a16:creationId xmlns:a16="http://schemas.microsoft.com/office/drawing/2014/main" id="{3E93DC61-ED26-CA48-A1EA-121A6A9263B1}"/>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p:cNvSpPr>
            <a:spLocks noGrp="1"/>
          </p:cNvSpPr>
          <p:nvPr>
            <p:ph type="title"/>
          </p:nvPr>
        </p:nvSpPr>
        <p:spPr/>
        <p:txBody>
          <a:bodyPr/>
          <a:lstStyle/>
          <a:p>
            <a:r>
              <a:rPr lang="en-US" noProof="0"/>
              <a:t>Click to edit Master title style</a:t>
            </a:r>
            <a:endParaRPr lang="fr-CA" noProof="0" dirty="0"/>
          </a:p>
        </p:txBody>
      </p:sp>
      <p:cxnSp>
        <p:nvCxnSpPr>
          <p:cNvPr id="16" name="Straight Connector 15"/>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6"/>
          </p:nvPr>
        </p:nvSpPr>
        <p:spPr>
          <a:xfrm>
            <a:off x="8610600" y="1736725"/>
            <a:ext cx="3033713" cy="3932555"/>
          </a:xfrm>
        </p:spPr>
        <p:txBody>
          <a:bodyPr/>
          <a:lstStyle/>
          <a:p>
            <a:pPr lvl="0"/>
            <a:r>
              <a:rPr lang="en-US" noProof="0"/>
              <a:t>Edit Master text styles</a:t>
            </a:r>
          </a:p>
        </p:txBody>
      </p:sp>
      <p:sp>
        <p:nvSpPr>
          <p:cNvPr id="13" name="TextBox 12">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all" spc="100" normalizeH="0" baseline="0" noProof="0" dirty="0">
                <a:ln>
                  <a:noFill/>
                </a:ln>
                <a:solidFill>
                  <a:srgbClr val="0D2B3C"/>
                </a:solidFill>
                <a:effectLst/>
                <a:uLnTx/>
                <a:uFillTx/>
              </a:rPr>
              <a:t>Placements mondiaux Sun Life</a:t>
            </a:r>
          </a:p>
        </p:txBody>
      </p:sp>
    </p:spTree>
    <p:extLst>
      <p:ext uri="{BB962C8B-B14F-4D97-AF65-F5344CB8AC3E}">
        <p14:creationId xmlns:p14="http://schemas.microsoft.com/office/powerpoint/2010/main" val="101908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Charts +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A69388-60FF-46E0-B068-9E74D46E27BB}" type="slidenum">
              <a:rPr lang="en-CA" smtClean="0"/>
              <a:t>‹#›</a:t>
            </a:fld>
            <a:endParaRPr lang="en-CA" dirty="0"/>
          </a:p>
        </p:txBody>
      </p:sp>
      <p:sp>
        <p:nvSpPr>
          <p:cNvPr id="10" name="Content Placeholder 2"/>
          <p:cNvSpPr>
            <a:spLocks noGrp="1"/>
          </p:cNvSpPr>
          <p:nvPr>
            <p:ph idx="14"/>
          </p:nvPr>
        </p:nvSpPr>
        <p:spPr>
          <a:xfrm>
            <a:off x="4412490" y="1744663"/>
            <a:ext cx="3291840" cy="2619399"/>
          </a:xfrm>
        </p:spPr>
        <p:txBody>
          <a:bodyPr vert="horz" lIns="0" tIns="45720" rIns="0" bIns="45720" rtlCol="0">
            <a:noAutofit/>
          </a:bodyPr>
          <a:lstStyle>
            <a:lvl1pPr>
              <a:defRPr lang="en-US" dirty="0" smtClean="0"/>
            </a:lvl1pPr>
          </a:lstStyle>
          <a:p>
            <a:pPr lvl="0"/>
            <a:r>
              <a:rPr lang="en-US" noProof="0"/>
              <a:t>Edit Master text styles</a:t>
            </a:r>
          </a:p>
        </p:txBody>
      </p:sp>
      <p:sp>
        <p:nvSpPr>
          <p:cNvPr id="14" name="Content Placeholder 2"/>
          <p:cNvSpPr>
            <a:spLocks noGrp="1"/>
          </p:cNvSpPr>
          <p:nvPr>
            <p:ph idx="15"/>
          </p:nvPr>
        </p:nvSpPr>
        <p:spPr>
          <a:xfrm>
            <a:off x="478800" y="1744663"/>
            <a:ext cx="3291840" cy="2619399"/>
          </a:xfrm>
        </p:spPr>
        <p:txBody>
          <a:bodyPr vert="horz" lIns="0" tIns="45720" rIns="0" bIns="45720" rtlCol="0">
            <a:noAutofit/>
          </a:bodyPr>
          <a:lstStyle>
            <a:lvl1pPr>
              <a:defRPr lang="en-US" dirty="0" smtClean="0"/>
            </a:lvl1pPr>
          </a:lstStyle>
          <a:p>
            <a:pPr lvl="0"/>
            <a:r>
              <a:rPr lang="en-US" noProof="0"/>
              <a:t>Edit Master text styles</a:t>
            </a:r>
          </a:p>
        </p:txBody>
      </p:sp>
      <p:sp>
        <p:nvSpPr>
          <p:cNvPr id="11" name="Content Placeholder 2"/>
          <p:cNvSpPr>
            <a:spLocks noGrp="1"/>
          </p:cNvSpPr>
          <p:nvPr>
            <p:ph idx="16"/>
          </p:nvPr>
        </p:nvSpPr>
        <p:spPr>
          <a:xfrm>
            <a:off x="8346180" y="1744663"/>
            <a:ext cx="3291840" cy="2619399"/>
          </a:xfrm>
        </p:spPr>
        <p:txBody>
          <a:bodyPr vert="horz" lIns="0" tIns="45720" rIns="0" bIns="45720" rtlCol="0">
            <a:noAutofit/>
          </a:bodyPr>
          <a:lstStyle>
            <a:lvl1pPr>
              <a:defRPr lang="en-US" dirty="0" smtClean="0"/>
            </a:lvl1pPr>
          </a:lstStyle>
          <a:p>
            <a:pPr lvl="0"/>
            <a:r>
              <a:rPr lang="en-US" noProof="0"/>
              <a:t>Edit Master text styles</a:t>
            </a:r>
          </a:p>
        </p:txBody>
      </p:sp>
      <p:sp>
        <p:nvSpPr>
          <p:cNvPr id="6" name="Text Placeholder 5"/>
          <p:cNvSpPr>
            <a:spLocks noGrp="1"/>
          </p:cNvSpPr>
          <p:nvPr>
            <p:ph type="body" sz="quarter" idx="17"/>
          </p:nvPr>
        </p:nvSpPr>
        <p:spPr>
          <a:xfrm>
            <a:off x="479425" y="4508500"/>
            <a:ext cx="3291840" cy="1152525"/>
          </a:xfrm>
        </p:spPr>
        <p:txBody>
          <a:bodyPr>
            <a:noAutofit/>
          </a:bodyPr>
          <a:lstStyle>
            <a:lvl1pPr marL="180975" indent="-180975" algn="l">
              <a:defRPr sz="1400"/>
            </a:lvl1pPr>
          </a:lstStyle>
          <a:p>
            <a:pPr lvl="0"/>
            <a:r>
              <a:rPr lang="en-US" noProof="0"/>
              <a:t>Edit Master text styles</a:t>
            </a:r>
          </a:p>
        </p:txBody>
      </p:sp>
      <p:sp>
        <p:nvSpPr>
          <p:cNvPr id="17" name="Text Placeholder 5"/>
          <p:cNvSpPr>
            <a:spLocks noGrp="1"/>
          </p:cNvSpPr>
          <p:nvPr>
            <p:ph type="body" sz="quarter" idx="18"/>
          </p:nvPr>
        </p:nvSpPr>
        <p:spPr>
          <a:xfrm>
            <a:off x="4402134" y="4508500"/>
            <a:ext cx="3291840" cy="1152525"/>
          </a:xfrm>
        </p:spPr>
        <p:txBody>
          <a:bodyPr vert="horz" lIns="0" tIns="45720" rIns="0" bIns="45720" rtlCol="0">
            <a:noAutofit/>
          </a:bodyPr>
          <a:lstStyle>
            <a:lvl1pPr>
              <a:defRPr lang="en-US" sz="1400" dirty="0" smtClean="0"/>
            </a:lvl1pPr>
          </a:lstStyle>
          <a:p>
            <a:pPr marL="180975" lvl="0" indent="-180975"/>
            <a:r>
              <a:rPr lang="en-US" noProof="0"/>
              <a:t>Edit Master text styles</a:t>
            </a:r>
          </a:p>
        </p:txBody>
      </p:sp>
      <p:sp>
        <p:nvSpPr>
          <p:cNvPr id="18" name="Text Placeholder 5"/>
          <p:cNvSpPr>
            <a:spLocks noGrp="1"/>
          </p:cNvSpPr>
          <p:nvPr>
            <p:ph type="body" sz="quarter" idx="19"/>
          </p:nvPr>
        </p:nvSpPr>
        <p:spPr>
          <a:xfrm>
            <a:off x="8342541" y="4508500"/>
            <a:ext cx="3291840" cy="1152525"/>
          </a:xfrm>
        </p:spPr>
        <p:txBody>
          <a:bodyPr vert="horz" lIns="0" tIns="45720" rIns="0" bIns="45720" rtlCol="0">
            <a:noAutofit/>
          </a:bodyPr>
          <a:lstStyle>
            <a:lvl1pPr>
              <a:defRPr lang="en-US" sz="1400" smtClean="0"/>
            </a:lvl1pPr>
          </a:lstStyle>
          <a:p>
            <a:pPr marL="180975" lvl="0" indent="-180975"/>
            <a:r>
              <a:rPr lang="en-US" noProof="0"/>
              <a:t>Edit Master text styles</a:t>
            </a:r>
          </a:p>
        </p:txBody>
      </p:sp>
      <p:sp>
        <p:nvSpPr>
          <p:cNvPr id="15" name="Footer Placeholder 4">
            <a:extLst>
              <a:ext uri="{FF2B5EF4-FFF2-40B4-BE49-F238E27FC236}">
                <a16:creationId xmlns:a16="http://schemas.microsoft.com/office/drawing/2014/main" id="{154AEB4C-A7E4-464B-985E-6B2BA17526C9}"/>
              </a:ext>
            </a:extLst>
          </p:cNvPr>
          <p:cNvSpPr>
            <a:spLocks noGrp="1"/>
          </p:cNvSpPr>
          <p:nvPr>
            <p:ph type="ftr" sz="quarter" idx="11"/>
          </p:nvPr>
        </p:nvSpPr>
        <p:spPr>
          <a:xfrm>
            <a:off x="478800" y="6487200"/>
            <a:ext cx="8229600" cy="365125"/>
          </a:xfrm>
          <a:prstGeom prst="rect">
            <a:avLst/>
          </a:prstGeom>
        </p:spPr>
        <p:txBody>
          <a:bodyPr/>
          <a:lstStyle/>
          <a:p>
            <a:r>
              <a:rPr lang="fr-FR" dirty="0"/>
              <a:t>PRESENTATION TITLE | RÉSERVÉE AUX CONSEILLERS</a:t>
            </a:r>
            <a:endParaRPr lang="en-CA" dirty="0"/>
          </a:p>
        </p:txBody>
      </p:sp>
      <p:sp>
        <p:nvSpPr>
          <p:cNvPr id="20" name="Text Placeholder 3">
            <a:extLst>
              <a:ext uri="{FF2B5EF4-FFF2-40B4-BE49-F238E27FC236}">
                <a16:creationId xmlns:a16="http://schemas.microsoft.com/office/drawing/2014/main" id="{6AAF1D69-8D15-3F4A-BD02-196CB2D74822}"/>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p:cNvSpPr>
            <a:spLocks noGrp="1"/>
          </p:cNvSpPr>
          <p:nvPr>
            <p:ph type="title"/>
          </p:nvPr>
        </p:nvSpPr>
        <p:spPr/>
        <p:txBody>
          <a:bodyPr/>
          <a:lstStyle/>
          <a:p>
            <a:r>
              <a:rPr lang="en-US" noProof="0"/>
              <a:t>Click to edit Master title style</a:t>
            </a:r>
            <a:endParaRPr lang="fr-CA" noProof="0" dirty="0"/>
          </a:p>
        </p:txBody>
      </p:sp>
      <p:sp>
        <p:nvSpPr>
          <p:cNvPr id="16" name="Text Placeholder 2">
            <a:extLst>
              <a:ext uri="{FF2B5EF4-FFF2-40B4-BE49-F238E27FC236}">
                <a16:creationId xmlns:a16="http://schemas.microsoft.com/office/drawing/2014/main" id="{074A61A5-EF59-6945-8C7D-3AE8D779D1CA}"/>
              </a:ext>
            </a:extLst>
          </p:cNvPr>
          <p:cNvSpPr>
            <a:spLocks noGrp="1"/>
          </p:cNvSpPr>
          <p:nvPr>
            <p:ph type="body" idx="1"/>
          </p:nvPr>
        </p:nvSpPr>
        <p:spPr>
          <a:xfrm>
            <a:off x="478800" y="1065600"/>
            <a:ext cx="11160000" cy="324000"/>
          </a:xfrm>
        </p:spPr>
        <p:txBody>
          <a:bodyPr lIns="0" r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noProof="0"/>
              <a:t>Edit Master text styles</a:t>
            </a:r>
          </a:p>
        </p:txBody>
      </p:sp>
      <p:cxnSp>
        <p:nvCxnSpPr>
          <p:cNvPr id="23" name="Straight Connector 22"/>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all" spc="100" normalizeH="0" baseline="0" noProof="0" dirty="0">
                <a:ln>
                  <a:noFill/>
                </a:ln>
                <a:solidFill>
                  <a:srgbClr val="0D2B3C"/>
                </a:solidFill>
                <a:effectLst/>
                <a:uLnTx/>
                <a:uFillTx/>
              </a:rPr>
              <a:t>Placements mondiaux Sun Life</a:t>
            </a:r>
          </a:p>
        </p:txBody>
      </p:sp>
    </p:spTree>
    <p:extLst>
      <p:ext uri="{BB962C8B-B14F-4D97-AF65-F5344CB8AC3E}">
        <p14:creationId xmlns:p14="http://schemas.microsoft.com/office/powerpoint/2010/main" val="116421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A69388-60FF-46E0-B068-9E74D46E27BB}" type="slidenum">
              <a:rPr lang="en-CA" smtClean="0"/>
              <a:t>‹#›</a:t>
            </a:fld>
            <a:endParaRPr lang="en-CA" dirty="0"/>
          </a:p>
        </p:txBody>
      </p:sp>
      <p:sp>
        <p:nvSpPr>
          <p:cNvPr id="6" name="Text Placeholder 5"/>
          <p:cNvSpPr>
            <a:spLocks noGrp="1"/>
          </p:cNvSpPr>
          <p:nvPr>
            <p:ph type="body" sz="quarter" idx="17"/>
          </p:nvPr>
        </p:nvSpPr>
        <p:spPr>
          <a:xfrm>
            <a:off x="479425" y="1736726"/>
            <a:ext cx="3383280" cy="3924300"/>
          </a:xfrm>
        </p:spPr>
        <p:txBody>
          <a:bodyPr>
            <a:normAutofit/>
          </a:bodyPr>
          <a:lstStyle>
            <a:lvl1pPr marL="180975" indent="-180975" algn="l">
              <a:defRPr sz="1400"/>
            </a:lvl1pPr>
          </a:lstStyle>
          <a:p>
            <a:pPr lvl="0"/>
            <a:r>
              <a:rPr lang="en-US" noProof="0"/>
              <a:t>Edit Master text styles</a:t>
            </a:r>
          </a:p>
        </p:txBody>
      </p:sp>
      <p:sp>
        <p:nvSpPr>
          <p:cNvPr id="17" name="Text Placeholder 5"/>
          <p:cNvSpPr>
            <a:spLocks noGrp="1"/>
          </p:cNvSpPr>
          <p:nvPr>
            <p:ph type="body" sz="quarter" idx="18"/>
          </p:nvPr>
        </p:nvSpPr>
        <p:spPr>
          <a:xfrm>
            <a:off x="4367473" y="1736726"/>
            <a:ext cx="3383280" cy="3924300"/>
          </a:xfrm>
        </p:spPr>
        <p:txBody>
          <a:bodyPr vert="horz" lIns="0" tIns="45720" rIns="0" bIns="45720" rtlCol="0">
            <a:normAutofit/>
          </a:bodyPr>
          <a:lstStyle>
            <a:lvl1pPr>
              <a:defRPr lang="en-US" sz="1400" smtClean="0"/>
            </a:lvl1pPr>
          </a:lstStyle>
          <a:p>
            <a:pPr marL="180975" lvl="0" indent="-180975"/>
            <a:r>
              <a:rPr lang="en-US" noProof="0"/>
              <a:t>Edit Master text styles</a:t>
            </a:r>
          </a:p>
        </p:txBody>
      </p:sp>
      <p:sp>
        <p:nvSpPr>
          <p:cNvPr id="18" name="Text Placeholder 5"/>
          <p:cNvSpPr>
            <a:spLocks noGrp="1"/>
          </p:cNvSpPr>
          <p:nvPr>
            <p:ph type="body" sz="quarter" idx="19"/>
          </p:nvPr>
        </p:nvSpPr>
        <p:spPr>
          <a:xfrm>
            <a:off x="8255520" y="1736726"/>
            <a:ext cx="3383280" cy="3924300"/>
          </a:xfrm>
        </p:spPr>
        <p:txBody>
          <a:bodyPr vert="horz" lIns="0" tIns="45720" rIns="0" bIns="45720" rtlCol="0">
            <a:normAutofit/>
          </a:bodyPr>
          <a:lstStyle>
            <a:lvl1pPr>
              <a:defRPr lang="en-US" sz="1400" smtClean="0"/>
            </a:lvl1pPr>
          </a:lstStyle>
          <a:p>
            <a:pPr marL="180975" lvl="0" indent="-180975"/>
            <a:r>
              <a:rPr lang="en-US" noProof="0"/>
              <a:t>Edit Master text styles</a:t>
            </a:r>
          </a:p>
        </p:txBody>
      </p:sp>
      <p:sp>
        <p:nvSpPr>
          <p:cNvPr id="10" name="Footer Placeholder 4">
            <a:extLst>
              <a:ext uri="{FF2B5EF4-FFF2-40B4-BE49-F238E27FC236}">
                <a16:creationId xmlns:a16="http://schemas.microsoft.com/office/drawing/2014/main" id="{6B5A96E9-CC88-6546-8DDD-A25A3DA4D1ED}"/>
              </a:ext>
            </a:extLst>
          </p:cNvPr>
          <p:cNvSpPr>
            <a:spLocks noGrp="1"/>
          </p:cNvSpPr>
          <p:nvPr>
            <p:ph type="ftr" sz="quarter" idx="11"/>
          </p:nvPr>
        </p:nvSpPr>
        <p:spPr>
          <a:xfrm>
            <a:off x="478800" y="6487579"/>
            <a:ext cx="8229600" cy="365125"/>
          </a:xfrm>
          <a:prstGeom prst="rect">
            <a:avLst/>
          </a:prstGeom>
        </p:spPr>
        <p:txBody>
          <a:bodyPr/>
          <a:lstStyle/>
          <a:p>
            <a:r>
              <a:rPr lang="fr-FR" dirty="0"/>
              <a:t>PRESENTATION TITLE | RÉSERVÉE AUX CONSEILLERS</a:t>
            </a:r>
            <a:endParaRPr lang="en-CA" dirty="0"/>
          </a:p>
        </p:txBody>
      </p:sp>
      <p:sp>
        <p:nvSpPr>
          <p:cNvPr id="11" name="Text Placeholder 3">
            <a:extLst>
              <a:ext uri="{FF2B5EF4-FFF2-40B4-BE49-F238E27FC236}">
                <a16:creationId xmlns:a16="http://schemas.microsoft.com/office/drawing/2014/main" id="{9B96BB91-D341-8641-AAE4-CD03BF4DEC77}"/>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p:cNvSpPr>
            <a:spLocks noGrp="1"/>
          </p:cNvSpPr>
          <p:nvPr>
            <p:ph type="title"/>
          </p:nvPr>
        </p:nvSpPr>
        <p:spPr/>
        <p:txBody>
          <a:bodyPr/>
          <a:lstStyle/>
          <a:p>
            <a:r>
              <a:rPr lang="en-US" noProof="0"/>
              <a:t>Click to edit Master title style</a:t>
            </a:r>
            <a:endParaRPr lang="fr-CA" noProof="0" dirty="0"/>
          </a:p>
        </p:txBody>
      </p:sp>
      <p:sp>
        <p:nvSpPr>
          <p:cNvPr id="15" name="Text Placeholder 2">
            <a:extLst>
              <a:ext uri="{FF2B5EF4-FFF2-40B4-BE49-F238E27FC236}">
                <a16:creationId xmlns:a16="http://schemas.microsoft.com/office/drawing/2014/main" id="{074A61A5-EF59-6945-8C7D-3AE8D779D1CA}"/>
              </a:ext>
            </a:extLst>
          </p:cNvPr>
          <p:cNvSpPr>
            <a:spLocks noGrp="1"/>
          </p:cNvSpPr>
          <p:nvPr>
            <p:ph type="body" idx="1"/>
          </p:nvPr>
        </p:nvSpPr>
        <p:spPr>
          <a:xfrm>
            <a:off x="478800" y="1065600"/>
            <a:ext cx="11160000" cy="324000"/>
          </a:xfrm>
        </p:spPr>
        <p:txBody>
          <a:bodyPr lIns="0" r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noProof="0"/>
              <a:t>Edit Master text styles</a:t>
            </a:r>
          </a:p>
        </p:txBody>
      </p:sp>
      <p:cxnSp>
        <p:nvCxnSpPr>
          <p:cNvPr id="16" name="Straight Connector 15"/>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all" spc="100" normalizeH="0" baseline="0" noProof="0" dirty="0">
                <a:ln>
                  <a:noFill/>
                </a:ln>
                <a:solidFill>
                  <a:srgbClr val="0D2B3C"/>
                </a:solidFill>
                <a:effectLst/>
                <a:uLnTx/>
                <a:uFillTx/>
              </a:rPr>
              <a:t>Placements mondiaux Sun Life</a:t>
            </a:r>
          </a:p>
        </p:txBody>
      </p:sp>
    </p:spTree>
    <p:extLst>
      <p:ext uri="{BB962C8B-B14F-4D97-AF65-F5344CB8AC3E}">
        <p14:creationId xmlns:p14="http://schemas.microsoft.com/office/powerpoint/2010/main" val="118898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AA69388-60FF-46E0-B068-9E74D46E27BB}" type="slidenum">
              <a:rPr lang="en-CA" smtClean="0"/>
              <a:t>‹#›</a:t>
            </a:fld>
            <a:endParaRPr lang="en-CA" dirty="0"/>
          </a:p>
        </p:txBody>
      </p:sp>
      <p:sp>
        <p:nvSpPr>
          <p:cNvPr id="7" name="Footer Placeholder 4">
            <a:extLst>
              <a:ext uri="{FF2B5EF4-FFF2-40B4-BE49-F238E27FC236}">
                <a16:creationId xmlns:a16="http://schemas.microsoft.com/office/drawing/2014/main" id="{EC7CEF74-8192-BF4E-9581-DFE50EE356E3}"/>
              </a:ext>
            </a:extLst>
          </p:cNvPr>
          <p:cNvSpPr>
            <a:spLocks noGrp="1"/>
          </p:cNvSpPr>
          <p:nvPr>
            <p:ph type="ftr" sz="quarter" idx="11"/>
          </p:nvPr>
        </p:nvSpPr>
        <p:spPr>
          <a:xfrm>
            <a:off x="478800" y="6487200"/>
            <a:ext cx="8229600" cy="365125"/>
          </a:xfrm>
          <a:prstGeom prst="rect">
            <a:avLst/>
          </a:prstGeom>
        </p:spPr>
        <p:txBody>
          <a:bodyPr/>
          <a:lstStyle/>
          <a:p>
            <a:r>
              <a:rPr lang="fr-FR" dirty="0"/>
              <a:t>PRESENTATION TITLE | RÉSERVÉE AUX CONSEILLERS</a:t>
            </a:r>
            <a:endParaRPr lang="en-CA" dirty="0"/>
          </a:p>
        </p:txBody>
      </p:sp>
      <p:sp>
        <p:nvSpPr>
          <p:cNvPr id="2" name="Title 1"/>
          <p:cNvSpPr>
            <a:spLocks noGrp="1"/>
          </p:cNvSpPr>
          <p:nvPr>
            <p:ph type="title"/>
          </p:nvPr>
        </p:nvSpPr>
        <p:spPr/>
        <p:txBody>
          <a:bodyPr/>
          <a:lstStyle/>
          <a:p>
            <a:r>
              <a:rPr lang="en-US" noProof="0"/>
              <a:t>Click to edit Master title style</a:t>
            </a:r>
            <a:endParaRPr lang="fr-CA" noProof="0" dirty="0"/>
          </a:p>
        </p:txBody>
      </p:sp>
      <p:sp>
        <p:nvSpPr>
          <p:cNvPr id="8" name="Text Placeholder 7"/>
          <p:cNvSpPr>
            <a:spLocks noGrp="1"/>
          </p:cNvSpPr>
          <p:nvPr>
            <p:ph type="body" sz="quarter" idx="13"/>
          </p:nvPr>
        </p:nvSpPr>
        <p:spPr>
          <a:xfrm>
            <a:off x="479425" y="1600200"/>
            <a:ext cx="11179175" cy="4343400"/>
          </a:xfrm>
        </p:spPr>
        <p:txBody>
          <a:bodyPr>
            <a:normAutofit/>
          </a:bodyPr>
          <a:lstStyle>
            <a:lvl1pPr marL="0" indent="0" algn="just" defTabSz="914400" rtl="0" eaLnBrk="1" latinLnBrk="0" hangingPunct="1">
              <a:lnSpc>
                <a:spcPct val="100000"/>
              </a:lnSpc>
              <a:spcBef>
                <a:spcPts val="0"/>
              </a:spcBef>
              <a:spcAft>
                <a:spcPts val="600"/>
              </a:spcAft>
              <a:buClr>
                <a:schemeClr val="bg2"/>
              </a:buClr>
              <a:buFont typeface="Arial" panose="020B0604020202020204" pitchFamily="34" charset="0"/>
              <a:buNone/>
              <a:defRPr lang="en-US" sz="1200" kern="1200" dirty="0" smtClean="0">
                <a:solidFill>
                  <a:schemeClr val="tx1"/>
                </a:solidFill>
                <a:latin typeface="+mn-lt"/>
                <a:ea typeface="+mn-ea"/>
                <a:cs typeface="+mn-cs"/>
              </a:defRPr>
            </a:lvl1pPr>
            <a:lvl2pPr marL="0" indent="0" algn="just" defTabSz="914400" rtl="0" eaLnBrk="1" latinLnBrk="0" hangingPunct="1">
              <a:lnSpc>
                <a:spcPct val="100000"/>
              </a:lnSpc>
              <a:spcBef>
                <a:spcPts val="0"/>
              </a:spcBef>
              <a:spcAft>
                <a:spcPts val="600"/>
              </a:spcAft>
              <a:buClr>
                <a:schemeClr val="bg2"/>
              </a:buClr>
              <a:buFont typeface="Arial" panose="020B0604020202020204" pitchFamily="34" charset="0"/>
              <a:buNone/>
              <a:defRPr lang="en-US" sz="1200" kern="1200" dirty="0" smtClean="0">
                <a:solidFill>
                  <a:schemeClr val="tx1"/>
                </a:solidFill>
                <a:latin typeface="+mn-lt"/>
                <a:ea typeface="+mn-ea"/>
                <a:cs typeface="+mn-cs"/>
              </a:defRPr>
            </a:lvl2pPr>
            <a:lvl3pPr marL="0" indent="0" algn="just" defTabSz="914400" rtl="0" eaLnBrk="1" latinLnBrk="0" hangingPunct="1">
              <a:lnSpc>
                <a:spcPct val="100000"/>
              </a:lnSpc>
              <a:spcBef>
                <a:spcPts val="0"/>
              </a:spcBef>
              <a:spcAft>
                <a:spcPts val="600"/>
              </a:spcAft>
              <a:buClr>
                <a:schemeClr val="bg2"/>
              </a:buClr>
              <a:buFont typeface="Arial" panose="020B0604020202020204" pitchFamily="34" charset="0"/>
              <a:buNone/>
              <a:defRPr lang="en-US" sz="1200" kern="1200" dirty="0" smtClean="0">
                <a:solidFill>
                  <a:schemeClr val="tx1"/>
                </a:solidFill>
                <a:latin typeface="+mn-lt"/>
                <a:ea typeface="+mn-ea"/>
                <a:cs typeface="+mn-cs"/>
              </a:defRPr>
            </a:lvl3pPr>
            <a:lvl4pPr marL="0" indent="0" algn="just" defTabSz="914400" rtl="0" eaLnBrk="1" latinLnBrk="0" hangingPunct="1">
              <a:lnSpc>
                <a:spcPct val="100000"/>
              </a:lnSpc>
              <a:spcBef>
                <a:spcPts val="0"/>
              </a:spcBef>
              <a:spcAft>
                <a:spcPts val="600"/>
              </a:spcAft>
              <a:buClr>
                <a:schemeClr val="bg2"/>
              </a:buClr>
              <a:buFont typeface="Arial" panose="020B0604020202020204" pitchFamily="34" charset="0"/>
              <a:buNone/>
              <a:defRPr lang="en-US" sz="1200" kern="1200" dirty="0" smtClean="0">
                <a:solidFill>
                  <a:schemeClr val="tx1"/>
                </a:solidFill>
                <a:latin typeface="+mn-lt"/>
                <a:ea typeface="+mn-ea"/>
                <a:cs typeface="+mn-cs"/>
              </a:defRPr>
            </a:lvl4pPr>
            <a:lvl5pPr marL="0" indent="0" algn="just" defTabSz="914400" rtl="0" eaLnBrk="1" latinLnBrk="0" hangingPunct="1">
              <a:lnSpc>
                <a:spcPct val="100000"/>
              </a:lnSpc>
              <a:spcBef>
                <a:spcPts val="0"/>
              </a:spcBef>
              <a:spcAft>
                <a:spcPts val="600"/>
              </a:spcAft>
              <a:buClr>
                <a:schemeClr val="bg2"/>
              </a:buClr>
              <a:buFont typeface="Arial" panose="020B0604020202020204" pitchFamily="34" charset="0"/>
              <a:buNone/>
              <a:defRPr lang="en-CA" sz="1200" kern="1200" dirty="0">
                <a:solidFill>
                  <a:schemeClr val="tx1"/>
                </a:solidFill>
                <a:latin typeface="+mn-lt"/>
                <a:ea typeface="+mn-ea"/>
                <a:cs typeface="+mn-cs"/>
              </a:defRPr>
            </a:lvl5pPr>
          </a:lstStyle>
          <a:p>
            <a:pPr lvl="0"/>
            <a:r>
              <a:rPr lang="en-US" noProof="0"/>
              <a:t>Edit Master text styles</a:t>
            </a:r>
          </a:p>
        </p:txBody>
      </p:sp>
      <p:cxnSp>
        <p:nvCxnSpPr>
          <p:cNvPr id="11" name="Straight Connector 10"/>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all" spc="100" normalizeH="0" baseline="0" noProof="0" dirty="0">
                <a:ln>
                  <a:noFill/>
                </a:ln>
                <a:solidFill>
                  <a:srgbClr val="0D2B3C"/>
                </a:solidFill>
                <a:effectLst/>
                <a:uLnTx/>
                <a:uFillTx/>
              </a:rPr>
              <a:t>Placements mondiaux Sun Life</a:t>
            </a:r>
          </a:p>
        </p:txBody>
      </p:sp>
    </p:spTree>
    <p:extLst>
      <p:ext uri="{BB962C8B-B14F-4D97-AF65-F5344CB8AC3E}">
        <p14:creationId xmlns:p14="http://schemas.microsoft.com/office/powerpoint/2010/main" val="204716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AA69388-60FF-46E0-B068-9E74D46E27BB}" type="slidenum">
              <a:rPr lang="en-CA" smtClean="0"/>
              <a:t>‹#›</a:t>
            </a:fld>
            <a:endParaRPr lang="en-CA" dirty="0"/>
          </a:p>
        </p:txBody>
      </p:sp>
      <p:sp>
        <p:nvSpPr>
          <p:cNvPr id="7" name="Footer Placeholder 4">
            <a:extLst>
              <a:ext uri="{FF2B5EF4-FFF2-40B4-BE49-F238E27FC236}">
                <a16:creationId xmlns:a16="http://schemas.microsoft.com/office/drawing/2014/main" id="{EC7CEF74-8192-BF4E-9581-DFE50EE356E3}"/>
              </a:ext>
            </a:extLst>
          </p:cNvPr>
          <p:cNvSpPr>
            <a:spLocks noGrp="1"/>
          </p:cNvSpPr>
          <p:nvPr>
            <p:ph type="ftr" sz="quarter" idx="11"/>
          </p:nvPr>
        </p:nvSpPr>
        <p:spPr>
          <a:xfrm>
            <a:off x="478800" y="6487579"/>
            <a:ext cx="8229600" cy="365125"/>
          </a:xfrm>
          <a:prstGeom prst="rect">
            <a:avLst/>
          </a:prstGeom>
        </p:spPr>
        <p:txBody>
          <a:bodyPr/>
          <a:lstStyle/>
          <a:p>
            <a:r>
              <a:rPr lang="fr-FR" dirty="0"/>
              <a:t>PRESENTATION TITLE | RÉSERVÉE AUX CONSEILLERS</a:t>
            </a:r>
            <a:endParaRPr lang="en-CA" dirty="0"/>
          </a:p>
        </p:txBody>
      </p:sp>
      <p:cxnSp>
        <p:nvCxnSpPr>
          <p:cNvPr id="11" name="Straight Connector 10"/>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all" spc="100" normalizeH="0" baseline="0" noProof="0" dirty="0">
                <a:ln>
                  <a:noFill/>
                </a:ln>
                <a:solidFill>
                  <a:srgbClr val="0D2B3C"/>
                </a:solidFill>
                <a:effectLst/>
                <a:uLnTx/>
                <a:uFillTx/>
              </a:rPr>
              <a:t>Placements mondiaux Sun Life</a:t>
            </a:r>
          </a:p>
        </p:txBody>
      </p:sp>
    </p:spTree>
    <p:extLst>
      <p:ext uri="{BB962C8B-B14F-4D97-AF65-F5344CB8AC3E}">
        <p14:creationId xmlns:p14="http://schemas.microsoft.com/office/powerpoint/2010/main" val="19090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go tab">
    <p:spTree>
      <p:nvGrpSpPr>
        <p:cNvPr id="1" name=""/>
        <p:cNvGrpSpPr/>
        <p:nvPr/>
      </p:nvGrpSpPr>
      <p:grpSpPr>
        <a:xfrm>
          <a:off x="0" y="0"/>
          <a:ext cx="0" cy="0"/>
          <a:chOff x="0" y="0"/>
          <a:chExt cx="0" cy="0"/>
        </a:xfrm>
      </p:grpSpPr>
      <p:pic>
        <p:nvPicPr>
          <p:cNvPr id="23" name="Picture 22" descr="A picture containing food, drawing&#10;&#10;Description automatically generated">
            <a:extLst>
              <a:ext uri="{FF2B5EF4-FFF2-40B4-BE49-F238E27FC236}">
                <a16:creationId xmlns:a16="http://schemas.microsoft.com/office/drawing/2014/main" id="{99F6EBE2-2664-2045-BEC0-D372AF194E4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478800" y="822960"/>
            <a:ext cx="9720000" cy="1961620"/>
          </a:xfrm>
        </p:spPr>
        <p:txBody>
          <a:bodyPr lIns="0" anchor="b">
            <a:noAutofit/>
          </a:bodyPr>
          <a:lstStyle>
            <a:lvl1pPr algn="l">
              <a:defRPr sz="4000">
                <a:solidFill>
                  <a:schemeClr val="bg1"/>
                </a:solidFill>
              </a:defRPr>
            </a:lvl1pPr>
          </a:lstStyle>
          <a:p>
            <a:r>
              <a:rPr lang="en-US" noProof="0"/>
              <a:t>Click to edit Master title style</a:t>
            </a:r>
            <a:endParaRPr lang="fr-CA" noProof="0" dirty="0"/>
          </a:p>
        </p:txBody>
      </p:sp>
      <p:sp>
        <p:nvSpPr>
          <p:cNvPr id="3" name="Subtitle 2"/>
          <p:cNvSpPr>
            <a:spLocks noGrp="1"/>
          </p:cNvSpPr>
          <p:nvPr>
            <p:ph type="subTitle" idx="1"/>
          </p:nvPr>
        </p:nvSpPr>
        <p:spPr>
          <a:xfrm>
            <a:off x="478800" y="2769247"/>
            <a:ext cx="9720000" cy="648000"/>
          </a:xfrm>
        </p:spPr>
        <p:txBody>
          <a:bodyPr vert="horz" lIns="0" tIns="45720" rIns="0" bIns="45720" rtlCol="0" anchor="t">
            <a:noAutofit/>
          </a:bodyPr>
          <a:lstStyle>
            <a:lvl1pPr marL="0" indent="0">
              <a:buNone/>
              <a:defRPr lang="en-CA" sz="2400" dirty="0">
                <a:solidFill>
                  <a:schemeClr val="bg1"/>
                </a:solidFill>
              </a:defRPr>
            </a:lvl1pPr>
          </a:lstStyle>
          <a:p>
            <a:pPr marL="228600" lvl="0" indent="-228600" algn="just"/>
            <a:r>
              <a:rPr lang="en-US" noProof="0"/>
              <a:t>Click to edit Master subtitle style</a:t>
            </a:r>
            <a:endParaRPr lang="fr-CA" noProof="0" dirty="0"/>
          </a:p>
        </p:txBody>
      </p:sp>
      <p:sp>
        <p:nvSpPr>
          <p:cNvPr id="5" name="Footer Placeholder 4"/>
          <p:cNvSpPr>
            <a:spLocks noGrp="1"/>
          </p:cNvSpPr>
          <p:nvPr>
            <p:ph type="ftr" sz="quarter" idx="11"/>
          </p:nvPr>
        </p:nvSpPr>
        <p:spPr>
          <a:xfrm>
            <a:off x="478800" y="6487579"/>
            <a:ext cx="11160000" cy="365125"/>
          </a:xfrm>
          <a:prstGeom prst="rect">
            <a:avLst/>
          </a:prstGeom>
        </p:spPr>
        <p:txBody>
          <a:bodyPr/>
          <a:lstStyle/>
          <a:p>
            <a:r>
              <a:rPr lang="fr-FR" dirty="0"/>
              <a:t>PRESENTATION TITLE | RÉSERVÉE AUX CONSEILLERS</a:t>
            </a:r>
            <a:endParaRPr lang="en-CA" dirty="0"/>
          </a:p>
        </p:txBody>
      </p:sp>
      <p:sp>
        <p:nvSpPr>
          <p:cNvPr id="6" name="Slide Number Placeholder 5"/>
          <p:cNvSpPr>
            <a:spLocks noGrp="1"/>
          </p:cNvSpPr>
          <p:nvPr>
            <p:ph type="sldNum" sz="quarter" idx="12"/>
          </p:nvPr>
        </p:nvSpPr>
        <p:spPr/>
        <p:txBody>
          <a:bodyPr/>
          <a:lstStyle/>
          <a:p>
            <a:fld id="{9AA69388-60FF-46E0-B068-9E74D46E27BB}" type="slidenum">
              <a:rPr lang="en-CA" smtClean="0"/>
              <a:t>‹#›</a:t>
            </a:fld>
            <a:endParaRPr lang="en-CA" dirty="0"/>
          </a:p>
        </p:txBody>
      </p:sp>
      <p:sp>
        <p:nvSpPr>
          <p:cNvPr id="10" name="Text Placeholder 3"/>
          <p:cNvSpPr>
            <a:spLocks noGrp="1"/>
          </p:cNvSpPr>
          <p:nvPr>
            <p:ph type="body" sz="half" idx="2" hasCustomPrompt="1"/>
          </p:nvPr>
        </p:nvSpPr>
        <p:spPr>
          <a:xfrm>
            <a:off x="478800" y="3733200"/>
            <a:ext cx="6372000" cy="316623"/>
          </a:xfrm>
        </p:spPr>
        <p:txBody>
          <a:bodyPr lIns="0" anchor="ctr">
            <a:noAutofit/>
          </a:bodyPr>
          <a:lstStyle>
            <a:lvl1pPr marL="0" indent="0">
              <a:spcBef>
                <a:spcPts val="0"/>
              </a:spcBef>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noProof="0" dirty="0"/>
              <a:t>Date</a:t>
            </a:r>
          </a:p>
        </p:txBody>
      </p:sp>
      <p:sp>
        <p:nvSpPr>
          <p:cNvPr id="11" name="Text Placeholder 3"/>
          <p:cNvSpPr>
            <a:spLocks noGrp="1"/>
          </p:cNvSpPr>
          <p:nvPr>
            <p:ph type="body" sz="half" idx="13" hasCustomPrompt="1"/>
          </p:nvPr>
        </p:nvSpPr>
        <p:spPr>
          <a:xfrm>
            <a:off x="478800" y="4204800"/>
            <a:ext cx="6372000" cy="864096"/>
          </a:xfrm>
        </p:spPr>
        <p:txBody>
          <a:bodyPr lIns="0" anchor="t" anchorCtr="0">
            <a:noAutofit/>
          </a:bodyPr>
          <a:lstStyle>
            <a:lvl1pPr marL="0" marR="0"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fr-CA" noProof="0" dirty="0" err="1"/>
              <a:t>Presenter</a:t>
            </a:r>
            <a:r>
              <a:rPr lang="fr-CA" noProof="0" dirty="0"/>
              <a:t> Name</a:t>
            </a:r>
          </a:p>
          <a:p>
            <a:pPr lvl="0"/>
            <a:r>
              <a:rPr lang="fr-CA" noProof="0" dirty="0" err="1"/>
              <a:t>Presenter</a:t>
            </a:r>
            <a:r>
              <a:rPr lang="fr-CA" noProof="0" dirty="0"/>
              <a:t> </a:t>
            </a:r>
            <a:r>
              <a:rPr lang="fr-CA" noProof="0" dirty="0" err="1"/>
              <a:t>Title</a:t>
            </a:r>
            <a:endParaRPr lang="fr-CA" noProof="0" dirty="0"/>
          </a:p>
          <a:p>
            <a:pPr lvl="0"/>
            <a:r>
              <a:rPr lang="fr-CA" noProof="0" dirty="0" err="1"/>
              <a:t>Company</a:t>
            </a:r>
            <a:endParaRPr lang="fr-CA" noProof="0" dirty="0"/>
          </a:p>
        </p:txBody>
      </p:sp>
      <p:sp>
        <p:nvSpPr>
          <p:cNvPr id="13" name="Text Placeholder 7"/>
          <p:cNvSpPr>
            <a:spLocks noGrp="1"/>
          </p:cNvSpPr>
          <p:nvPr>
            <p:ph type="body" sz="quarter" idx="14" hasCustomPrompt="1"/>
          </p:nvPr>
        </p:nvSpPr>
        <p:spPr>
          <a:xfrm>
            <a:off x="487680" y="5608800"/>
            <a:ext cx="5196840" cy="177483"/>
          </a:xfrm>
        </p:spPr>
        <p:txBody>
          <a:bodyPr tIns="0" bIns="0">
            <a:normAutofit/>
          </a:bodyPr>
          <a:lstStyle>
            <a:lvl1pPr marL="0" indent="0" algn="l">
              <a:buNone/>
              <a:defRPr sz="1100" b="1" spc="3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fr-CA" noProof="0" dirty="0"/>
              <a:t>RÉSERVÉE AUX CONSEILLERS (</a:t>
            </a:r>
            <a:r>
              <a:rPr lang="fr-CA" noProof="0" dirty="0" err="1"/>
              <a:t>DELETE</a:t>
            </a:r>
            <a:r>
              <a:rPr lang="fr-CA" noProof="0" dirty="0"/>
              <a:t> IF NOT </a:t>
            </a:r>
            <a:r>
              <a:rPr lang="fr-CA" noProof="0" dirty="0" err="1"/>
              <a:t>NEEDED</a:t>
            </a:r>
            <a:r>
              <a:rPr lang="fr-CA" noProof="0" dirty="0"/>
              <a:t>)</a:t>
            </a:r>
          </a:p>
        </p:txBody>
      </p:sp>
      <p:sp>
        <p:nvSpPr>
          <p:cNvPr id="16" name="Rectangle 15"/>
          <p:cNvSpPr/>
          <p:nvPr userDrawn="1"/>
        </p:nvSpPr>
        <p:spPr>
          <a:xfrm>
            <a:off x="478800" y="3429815"/>
            <a:ext cx="720705"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12" name="Picture 11" descr="A picture containing food&#10;&#10;Description automatically generated">
            <a:extLst>
              <a:ext uri="{FF2B5EF4-FFF2-40B4-BE49-F238E27FC236}">
                <a16:creationId xmlns:a16="http://schemas.microsoft.com/office/drawing/2014/main" id="{13D571EF-BC17-CA49-B99D-073CF4B50570}"/>
              </a:ext>
            </a:extLst>
          </p:cNvPr>
          <p:cNvPicPr>
            <a:picLocks noChangeAspect="1"/>
          </p:cNvPicPr>
          <p:nvPr userDrawn="1"/>
        </p:nvPicPr>
        <p:blipFill>
          <a:blip r:embed="rId3"/>
          <a:stretch>
            <a:fillRect/>
          </a:stretch>
        </p:blipFill>
        <p:spPr>
          <a:xfrm>
            <a:off x="9113520" y="5517025"/>
            <a:ext cx="2791774" cy="950080"/>
          </a:xfrm>
          <a:prstGeom prst="rect">
            <a:avLst/>
          </a:prstGeom>
        </p:spPr>
      </p:pic>
    </p:spTree>
    <p:extLst>
      <p:ext uri="{BB962C8B-B14F-4D97-AF65-F5344CB8AC3E}">
        <p14:creationId xmlns:p14="http://schemas.microsoft.com/office/powerpoint/2010/main" val="144881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71FCF55-9C9F-4F41-AA22-E1672CBE10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78800" y="1052512"/>
            <a:ext cx="11160000" cy="1690687"/>
          </a:xfrm>
        </p:spPr>
        <p:txBody>
          <a:bodyPr lIns="0" anchor="b">
            <a:noAutofit/>
          </a:bodyPr>
          <a:lstStyle>
            <a:lvl1pPr algn="l">
              <a:defRPr sz="3400">
                <a:solidFill>
                  <a:schemeClr val="tx2"/>
                </a:solidFill>
              </a:defRPr>
            </a:lvl1pPr>
          </a:lstStyle>
          <a:p>
            <a:r>
              <a:rPr lang="fr-CA" noProof="0" dirty="0"/>
              <a:t>Section </a:t>
            </a:r>
            <a:r>
              <a:rPr lang="fr-CA" noProof="0" dirty="0" err="1"/>
              <a:t>title</a:t>
            </a:r>
            <a:endParaRPr lang="fr-CA" noProof="0" dirty="0"/>
          </a:p>
        </p:txBody>
      </p:sp>
      <p:sp>
        <p:nvSpPr>
          <p:cNvPr id="5" name="Footer Placeholder 4"/>
          <p:cNvSpPr>
            <a:spLocks noGrp="1"/>
          </p:cNvSpPr>
          <p:nvPr>
            <p:ph type="ftr" sz="quarter" idx="11"/>
          </p:nvPr>
        </p:nvSpPr>
        <p:spPr>
          <a:xfrm>
            <a:off x="478800" y="6487579"/>
            <a:ext cx="11160000" cy="365125"/>
          </a:xfrm>
          <a:prstGeom prst="rect">
            <a:avLst/>
          </a:prstGeom>
        </p:spPr>
        <p:txBody>
          <a:bodyPr/>
          <a:lstStyle>
            <a:lvl1pPr>
              <a:defRPr>
                <a:solidFill>
                  <a:schemeClr val="bg1"/>
                </a:solidFill>
              </a:defRPr>
            </a:lvl1pPr>
          </a:lstStyle>
          <a:p>
            <a:r>
              <a:rPr lang="fr-FR" dirty="0"/>
              <a:t>PRESENTATION TITLE | RÉSERVÉE AUX CONSEILLERS</a:t>
            </a: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A69388-60FF-46E0-B068-9E74D46E27BB}" type="slidenum">
              <a:rPr lang="en-CA" smtClean="0"/>
              <a:pPr/>
              <a:t>‹#›</a:t>
            </a:fld>
            <a:endParaRPr lang="en-CA" dirty="0"/>
          </a:p>
        </p:txBody>
      </p:sp>
      <p:sp>
        <p:nvSpPr>
          <p:cNvPr id="14" name="Subtitle 2"/>
          <p:cNvSpPr>
            <a:spLocks noGrp="1"/>
          </p:cNvSpPr>
          <p:nvPr>
            <p:ph type="subTitle" idx="1" hasCustomPrompt="1"/>
          </p:nvPr>
        </p:nvSpPr>
        <p:spPr>
          <a:xfrm>
            <a:off x="478800" y="3126827"/>
            <a:ext cx="11160000" cy="406225"/>
          </a:xfrm>
        </p:spPr>
        <p:txBody>
          <a:bodyPr lIns="0" anchor="ctr">
            <a:noAutofit/>
          </a:bodyPr>
          <a:lstStyle>
            <a:lvl1pPr marL="0" indent="0" algn="just">
              <a:lnSpc>
                <a:spcPct val="100000"/>
              </a:lnSpc>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noProof="0" dirty="0"/>
              <a:t>Section </a:t>
            </a:r>
            <a:r>
              <a:rPr lang="fr-CA" noProof="0" dirty="0" err="1"/>
              <a:t>subtitle</a:t>
            </a:r>
            <a:endParaRPr lang="fr-CA" noProof="0" dirty="0"/>
          </a:p>
        </p:txBody>
      </p:sp>
      <p:sp>
        <p:nvSpPr>
          <p:cNvPr id="15" name="Rectangle 14"/>
          <p:cNvSpPr/>
          <p:nvPr userDrawn="1"/>
        </p:nvSpPr>
        <p:spPr>
          <a:xfrm>
            <a:off x="478800" y="2892944"/>
            <a:ext cx="720705"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9" name="Picture 8" descr="A picture containing drawing&#10;&#10;Description automatically generated">
            <a:extLst>
              <a:ext uri="{FF2B5EF4-FFF2-40B4-BE49-F238E27FC236}">
                <a16:creationId xmlns:a16="http://schemas.microsoft.com/office/drawing/2014/main" id="{31E75BDD-8A30-2E4E-8BD1-BB7CFF7F01AB}"/>
              </a:ext>
            </a:extLst>
          </p:cNvPr>
          <p:cNvPicPr>
            <a:picLocks noChangeAspect="1"/>
          </p:cNvPicPr>
          <p:nvPr userDrawn="1"/>
        </p:nvPicPr>
        <p:blipFill>
          <a:blip r:embed="rId3"/>
          <a:stretch>
            <a:fillRect/>
          </a:stretch>
        </p:blipFill>
        <p:spPr>
          <a:xfrm>
            <a:off x="9067800" y="5609303"/>
            <a:ext cx="2826237" cy="961808"/>
          </a:xfrm>
          <a:prstGeom prst="rect">
            <a:avLst/>
          </a:prstGeom>
        </p:spPr>
      </p:pic>
    </p:spTree>
    <p:extLst>
      <p:ext uri="{BB962C8B-B14F-4D97-AF65-F5344CB8AC3E}">
        <p14:creationId xmlns:p14="http://schemas.microsoft.com/office/powerpoint/2010/main" val="341387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dient Section Break">
    <p:spTree>
      <p:nvGrpSpPr>
        <p:cNvPr id="1" name=""/>
        <p:cNvGrpSpPr/>
        <p:nvPr/>
      </p:nvGrpSpPr>
      <p:grpSpPr>
        <a:xfrm>
          <a:off x="0" y="0"/>
          <a:ext cx="0" cy="0"/>
          <a:chOff x="0" y="0"/>
          <a:chExt cx="0" cy="0"/>
        </a:xfrm>
      </p:grpSpPr>
      <p:pic>
        <p:nvPicPr>
          <p:cNvPr id="20" name="Picture 19" descr="A picture containing food, drawing&#10;&#10;Description automatically generated">
            <a:extLst>
              <a:ext uri="{FF2B5EF4-FFF2-40B4-BE49-F238E27FC236}">
                <a16:creationId xmlns:a16="http://schemas.microsoft.com/office/drawing/2014/main" id="{99F6EBE2-2664-2045-BEC0-D372AF194E4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478800" y="1052513"/>
            <a:ext cx="7703040" cy="1688658"/>
          </a:xfrm>
        </p:spPr>
        <p:txBody>
          <a:bodyPr lIns="0" anchor="b">
            <a:noAutofit/>
          </a:bodyPr>
          <a:lstStyle>
            <a:lvl1pPr algn="l">
              <a:defRPr sz="3400">
                <a:solidFill>
                  <a:schemeClr val="bg1"/>
                </a:solidFill>
              </a:defRPr>
            </a:lvl1pPr>
          </a:lstStyle>
          <a:p>
            <a:r>
              <a:rPr lang="en-US" noProof="0"/>
              <a:t>Click to edit Master title style</a:t>
            </a:r>
            <a:endParaRPr lang="fr-CA" noProof="0" dirty="0"/>
          </a:p>
        </p:txBody>
      </p:sp>
      <p:sp>
        <p:nvSpPr>
          <p:cNvPr id="3" name="Subtitle 2"/>
          <p:cNvSpPr>
            <a:spLocks noGrp="1"/>
          </p:cNvSpPr>
          <p:nvPr>
            <p:ph type="subTitle" idx="1"/>
          </p:nvPr>
        </p:nvSpPr>
        <p:spPr>
          <a:xfrm>
            <a:off x="487595" y="3154680"/>
            <a:ext cx="7703040" cy="1195597"/>
          </a:xfrm>
        </p:spPr>
        <p:txBody>
          <a:bodyPr lIns="0" anchor="t">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r-CA" noProof="0" dirty="0"/>
          </a:p>
        </p:txBody>
      </p:sp>
      <p:sp>
        <p:nvSpPr>
          <p:cNvPr id="5" name="Footer Placeholder 4"/>
          <p:cNvSpPr>
            <a:spLocks noGrp="1"/>
          </p:cNvSpPr>
          <p:nvPr>
            <p:ph type="ftr" sz="quarter" idx="11"/>
          </p:nvPr>
        </p:nvSpPr>
        <p:spPr>
          <a:xfrm>
            <a:off x="478800" y="6487579"/>
            <a:ext cx="8229600" cy="365125"/>
          </a:xfrm>
          <a:prstGeom prst="rect">
            <a:avLst/>
          </a:prstGeom>
        </p:spPr>
        <p:txBody>
          <a:bodyPr/>
          <a:lstStyle>
            <a:lvl1pPr>
              <a:defRPr>
                <a:solidFill>
                  <a:schemeClr val="bg2">
                    <a:lumMod val="50000"/>
                  </a:schemeClr>
                </a:solidFill>
              </a:defRPr>
            </a:lvl1pPr>
          </a:lstStyle>
          <a:p>
            <a:r>
              <a:rPr lang="fr-FR" dirty="0"/>
              <a:t>PRESENTATION TITLE | RÉSERVÉE AUX CONSEILLERS</a:t>
            </a:r>
            <a:endParaRPr lang="en-CA" dirty="0"/>
          </a:p>
        </p:txBody>
      </p:sp>
      <p:sp>
        <p:nvSpPr>
          <p:cNvPr id="6" name="Slide Number Placeholder 5"/>
          <p:cNvSpPr>
            <a:spLocks noGrp="1"/>
          </p:cNvSpPr>
          <p:nvPr>
            <p:ph type="sldNum" sz="quarter" idx="12"/>
          </p:nvPr>
        </p:nvSpPr>
        <p:spPr/>
        <p:txBody>
          <a:bodyPr/>
          <a:lstStyle>
            <a:lvl1pPr>
              <a:defRPr>
                <a:solidFill>
                  <a:schemeClr val="bg2">
                    <a:lumMod val="50000"/>
                  </a:schemeClr>
                </a:solidFill>
              </a:defRPr>
            </a:lvl1pPr>
          </a:lstStyle>
          <a:p>
            <a:fld id="{9AA69388-60FF-46E0-B068-9E74D46E27BB}" type="slidenum">
              <a:rPr lang="en-CA" smtClean="0"/>
              <a:pPr/>
              <a:t>‹#›</a:t>
            </a:fld>
            <a:endParaRPr lang="en-CA" dirty="0"/>
          </a:p>
        </p:txBody>
      </p:sp>
      <p:sp>
        <p:nvSpPr>
          <p:cNvPr id="8" name="TextBox 7">
            <a:extLst>
              <a:ext uri="{FF2B5EF4-FFF2-40B4-BE49-F238E27FC236}">
                <a16:creationId xmlns:a16="http://schemas.microsoft.com/office/drawing/2014/main" id="{BB28BD1E-8F11-9B48-ADE3-5EB267AE2449}"/>
              </a:ext>
            </a:extLst>
          </p:cNvPr>
          <p:cNvSpPr txBox="1"/>
          <p:nvPr userDrawn="1"/>
        </p:nvSpPr>
        <p:spPr>
          <a:xfrm>
            <a:off x="995082" y="-981635"/>
            <a:ext cx="0" cy="0"/>
          </a:xfrm>
          <a:prstGeom prst="rect">
            <a:avLst/>
          </a:prstGeom>
          <a:noFill/>
        </p:spPr>
        <p:txBody>
          <a:bodyPr wrap="none" lIns="0" tIns="72000" rIns="0" bIns="72000" rtlCol="0">
            <a:noAutofit/>
          </a:bodyPr>
          <a:lstStyle/>
          <a:p>
            <a:pPr algn="l"/>
            <a:endParaRPr lang="en-US" sz="1800" dirty="0">
              <a:solidFill>
                <a:schemeClr val="tx1"/>
              </a:solidFill>
            </a:endParaRPr>
          </a:p>
        </p:txBody>
      </p:sp>
      <p:sp>
        <p:nvSpPr>
          <p:cNvPr id="15" name="Rectangle 14"/>
          <p:cNvSpPr/>
          <p:nvPr userDrawn="1"/>
        </p:nvSpPr>
        <p:spPr>
          <a:xfrm>
            <a:off x="478800" y="2892944"/>
            <a:ext cx="720705"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10" name="Picture 9" descr="A picture containing food&#10;&#10;Description automatically generated">
            <a:extLst>
              <a:ext uri="{FF2B5EF4-FFF2-40B4-BE49-F238E27FC236}">
                <a16:creationId xmlns:a16="http://schemas.microsoft.com/office/drawing/2014/main" id="{13D571EF-BC17-CA49-B99D-073CF4B50570}"/>
              </a:ext>
            </a:extLst>
          </p:cNvPr>
          <p:cNvPicPr>
            <a:picLocks noChangeAspect="1"/>
          </p:cNvPicPr>
          <p:nvPr userDrawn="1"/>
        </p:nvPicPr>
        <p:blipFill>
          <a:blip r:embed="rId3"/>
          <a:stretch>
            <a:fillRect/>
          </a:stretch>
        </p:blipFill>
        <p:spPr>
          <a:xfrm>
            <a:off x="9113520" y="5517025"/>
            <a:ext cx="2791774" cy="950080"/>
          </a:xfrm>
          <a:prstGeom prst="rect">
            <a:avLst/>
          </a:prstGeom>
        </p:spPr>
      </p:pic>
    </p:spTree>
    <p:extLst>
      <p:ext uri="{BB962C8B-B14F-4D97-AF65-F5344CB8AC3E}">
        <p14:creationId xmlns:p14="http://schemas.microsoft.com/office/powerpoint/2010/main" val="7450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3C1C258A-0E72-DB4B-AB35-27DBF7746661}"/>
              </a:ext>
            </a:extLst>
          </p:cNvPr>
          <p:cNvPicPr>
            <a:picLocks noChangeAspect="1"/>
          </p:cNvPicPr>
          <p:nvPr userDrawn="1"/>
        </p:nvPicPr>
        <p:blipFill>
          <a:blip r:embed="rId2"/>
          <a:stretch>
            <a:fillRect/>
          </a:stretch>
        </p:blipFill>
        <p:spPr>
          <a:xfrm flipH="1" flipV="1">
            <a:off x="0" y="0"/>
            <a:ext cx="12192000" cy="6858000"/>
          </a:xfrm>
          <a:prstGeom prst="rect">
            <a:avLst/>
          </a:prstGeom>
        </p:spPr>
      </p:pic>
      <p:sp>
        <p:nvSpPr>
          <p:cNvPr id="2" name="Title 1"/>
          <p:cNvSpPr>
            <a:spLocks noGrp="1"/>
          </p:cNvSpPr>
          <p:nvPr>
            <p:ph type="ctrTitle"/>
          </p:nvPr>
        </p:nvSpPr>
        <p:spPr>
          <a:xfrm>
            <a:off x="2987040" y="2240280"/>
            <a:ext cx="6960480" cy="1179612"/>
          </a:xfrm>
        </p:spPr>
        <p:txBody>
          <a:bodyPr lIns="0" anchor="b">
            <a:noAutofit/>
          </a:bodyPr>
          <a:lstStyle>
            <a:lvl1pPr algn="l">
              <a:defRPr sz="3400">
                <a:solidFill>
                  <a:schemeClr val="tx2"/>
                </a:solidFill>
              </a:defRPr>
            </a:lvl1pPr>
          </a:lstStyle>
          <a:p>
            <a:r>
              <a:rPr lang="en-US" noProof="0"/>
              <a:t>Click to edit Master title style</a:t>
            </a:r>
            <a:endParaRPr lang="fr-CA" noProof="0" dirty="0"/>
          </a:p>
        </p:txBody>
      </p:sp>
      <p:sp>
        <p:nvSpPr>
          <p:cNvPr id="3" name="Subtitle 2"/>
          <p:cNvSpPr>
            <a:spLocks noGrp="1"/>
          </p:cNvSpPr>
          <p:nvPr>
            <p:ph type="subTitle" idx="1"/>
          </p:nvPr>
        </p:nvSpPr>
        <p:spPr>
          <a:xfrm>
            <a:off x="2987040" y="3717070"/>
            <a:ext cx="6960480" cy="753190"/>
          </a:xfrm>
        </p:spPr>
        <p:txBody>
          <a:bodyPr lIns="0" anchor="t">
            <a:no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r-CA" noProof="0" dirty="0"/>
          </a:p>
        </p:txBody>
      </p:sp>
      <p:sp>
        <p:nvSpPr>
          <p:cNvPr id="5" name="Footer Placeholder 4"/>
          <p:cNvSpPr>
            <a:spLocks noGrp="1"/>
          </p:cNvSpPr>
          <p:nvPr>
            <p:ph type="ftr" sz="quarter" idx="11"/>
          </p:nvPr>
        </p:nvSpPr>
        <p:spPr>
          <a:xfrm>
            <a:off x="478800" y="6487579"/>
            <a:ext cx="8229600" cy="365125"/>
          </a:xfrm>
          <a:prstGeom prst="rect">
            <a:avLst/>
          </a:prstGeom>
        </p:spPr>
        <p:txBody>
          <a:bodyPr/>
          <a:lstStyle>
            <a:lvl1pPr>
              <a:defRPr>
                <a:solidFill>
                  <a:schemeClr val="bg2">
                    <a:lumMod val="50000"/>
                  </a:schemeClr>
                </a:solidFill>
              </a:defRPr>
            </a:lvl1pPr>
          </a:lstStyle>
          <a:p>
            <a:r>
              <a:rPr lang="fr-FR" dirty="0"/>
              <a:t>PRESENTATION TITLE | RÉSERVÉE AUX CONSEILLERS</a:t>
            </a:r>
            <a:endParaRPr lang="en-CA" dirty="0"/>
          </a:p>
        </p:txBody>
      </p:sp>
      <p:sp>
        <p:nvSpPr>
          <p:cNvPr id="6" name="Slide Number Placeholder 5"/>
          <p:cNvSpPr>
            <a:spLocks noGrp="1"/>
          </p:cNvSpPr>
          <p:nvPr>
            <p:ph type="sldNum" sz="quarter" idx="12"/>
          </p:nvPr>
        </p:nvSpPr>
        <p:spPr/>
        <p:txBody>
          <a:bodyPr/>
          <a:lstStyle>
            <a:lvl1pPr>
              <a:defRPr>
                <a:solidFill>
                  <a:schemeClr val="bg2">
                    <a:lumMod val="50000"/>
                  </a:schemeClr>
                </a:solidFill>
              </a:defRPr>
            </a:lvl1pPr>
          </a:lstStyle>
          <a:p>
            <a:fld id="{9AA69388-60FF-46E0-B068-9E74D46E27BB}" type="slidenum">
              <a:rPr lang="en-CA" smtClean="0"/>
              <a:pPr/>
              <a:t>‹#›</a:t>
            </a:fld>
            <a:endParaRPr lang="en-CA" dirty="0"/>
          </a:p>
        </p:txBody>
      </p:sp>
      <p:sp>
        <p:nvSpPr>
          <p:cNvPr id="8" name="TextBox 7">
            <a:extLst>
              <a:ext uri="{FF2B5EF4-FFF2-40B4-BE49-F238E27FC236}">
                <a16:creationId xmlns:a16="http://schemas.microsoft.com/office/drawing/2014/main" id="{BB28BD1E-8F11-9B48-ADE3-5EB267AE2449}"/>
              </a:ext>
            </a:extLst>
          </p:cNvPr>
          <p:cNvSpPr txBox="1"/>
          <p:nvPr userDrawn="1"/>
        </p:nvSpPr>
        <p:spPr>
          <a:xfrm>
            <a:off x="995082" y="-981635"/>
            <a:ext cx="0" cy="0"/>
          </a:xfrm>
          <a:prstGeom prst="rect">
            <a:avLst/>
          </a:prstGeom>
          <a:noFill/>
        </p:spPr>
        <p:txBody>
          <a:bodyPr wrap="none" lIns="0" tIns="72000" rIns="0" bIns="72000" rtlCol="0">
            <a:noAutofit/>
          </a:bodyPr>
          <a:lstStyle/>
          <a:p>
            <a:pPr algn="l"/>
            <a:endParaRPr lang="en-US" sz="1800" dirty="0">
              <a:solidFill>
                <a:schemeClr val="tx1"/>
              </a:solidFill>
            </a:endParaRPr>
          </a:p>
        </p:txBody>
      </p:sp>
      <p:sp>
        <p:nvSpPr>
          <p:cNvPr id="19" name="Rectangle 18"/>
          <p:cNvSpPr/>
          <p:nvPr userDrawn="1"/>
        </p:nvSpPr>
        <p:spPr>
          <a:xfrm>
            <a:off x="2987040" y="3534126"/>
            <a:ext cx="720705"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10" name="Picture 9" descr="A picture containing drawing&#10;&#10;Description automatically generated">
            <a:extLst>
              <a:ext uri="{FF2B5EF4-FFF2-40B4-BE49-F238E27FC236}">
                <a16:creationId xmlns:a16="http://schemas.microsoft.com/office/drawing/2014/main" id="{31E75BDD-8A30-2E4E-8BD1-BB7CFF7F01AB}"/>
              </a:ext>
            </a:extLst>
          </p:cNvPr>
          <p:cNvPicPr>
            <a:picLocks noChangeAspect="1"/>
          </p:cNvPicPr>
          <p:nvPr userDrawn="1"/>
        </p:nvPicPr>
        <p:blipFill>
          <a:blip r:embed="rId3"/>
          <a:stretch>
            <a:fillRect/>
          </a:stretch>
        </p:blipFill>
        <p:spPr>
          <a:xfrm>
            <a:off x="236687" y="269655"/>
            <a:ext cx="2826237" cy="961808"/>
          </a:xfrm>
          <a:prstGeom prst="rect">
            <a:avLst/>
          </a:prstGeom>
        </p:spPr>
      </p:pic>
    </p:spTree>
    <p:extLst>
      <p:ext uri="{BB962C8B-B14F-4D97-AF65-F5344CB8AC3E}">
        <p14:creationId xmlns:p14="http://schemas.microsoft.com/office/powerpoint/2010/main" val="102824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8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reative Section Break">
    <p:spTree>
      <p:nvGrpSpPr>
        <p:cNvPr id="1" name=""/>
        <p:cNvGrpSpPr/>
        <p:nvPr/>
      </p:nvGrpSpPr>
      <p:grpSpPr>
        <a:xfrm>
          <a:off x="0" y="0"/>
          <a:ext cx="0" cy="0"/>
          <a:chOff x="0" y="0"/>
          <a:chExt cx="0" cy="0"/>
        </a:xfrm>
      </p:grpSpPr>
      <p:pic>
        <p:nvPicPr>
          <p:cNvPr id="24" name="Picture 23" descr="A close up of a logo&#10;&#10;Description automatically generated">
            <a:extLst>
              <a:ext uri="{FF2B5EF4-FFF2-40B4-BE49-F238E27FC236}">
                <a16:creationId xmlns:a16="http://schemas.microsoft.com/office/drawing/2014/main" id="{B71FCF55-9C9F-4F41-AA22-E1672CBE10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Footer Placeholder 4"/>
          <p:cNvSpPr>
            <a:spLocks noGrp="1"/>
          </p:cNvSpPr>
          <p:nvPr>
            <p:ph type="ftr" sz="quarter" idx="11"/>
          </p:nvPr>
        </p:nvSpPr>
        <p:spPr>
          <a:xfrm>
            <a:off x="478800" y="6487579"/>
            <a:ext cx="11160000" cy="365125"/>
          </a:xfrm>
          <a:prstGeom prst="rect">
            <a:avLst/>
          </a:prstGeom>
        </p:spPr>
        <p:txBody>
          <a:bodyPr/>
          <a:lstStyle>
            <a:lvl1pPr>
              <a:defRPr>
                <a:solidFill>
                  <a:schemeClr val="bg1"/>
                </a:solidFill>
              </a:defRPr>
            </a:lvl1pPr>
          </a:lstStyle>
          <a:p>
            <a:r>
              <a:rPr lang="fr-FR" dirty="0"/>
              <a:t>PRESENTATION TITLE | RÉSERVÉE AUX CONSEILLERS</a:t>
            </a: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A69388-60FF-46E0-B068-9E74D46E27BB}" type="slidenum">
              <a:rPr lang="en-CA" smtClean="0"/>
              <a:pPr/>
              <a:t>‹#›</a:t>
            </a:fld>
            <a:endParaRPr lang="en-CA" dirty="0"/>
          </a:p>
        </p:txBody>
      </p:sp>
      <p:sp>
        <p:nvSpPr>
          <p:cNvPr id="33" name="TextBox 32">
            <a:extLst>
              <a:ext uri="{FF2B5EF4-FFF2-40B4-BE49-F238E27FC236}">
                <a16:creationId xmlns:a16="http://schemas.microsoft.com/office/drawing/2014/main" id="{673C4923-4E4A-9949-8EBD-7AFEB760C19F}"/>
              </a:ext>
            </a:extLst>
          </p:cNvPr>
          <p:cNvSpPr txBox="1"/>
          <p:nvPr userDrawn="1"/>
        </p:nvSpPr>
        <p:spPr>
          <a:xfrm>
            <a:off x="20255948" y="8905461"/>
            <a:ext cx="0" cy="0"/>
          </a:xfrm>
          <a:prstGeom prst="rect">
            <a:avLst/>
          </a:prstGeom>
          <a:noFill/>
        </p:spPr>
        <p:txBody>
          <a:bodyPr wrap="none" lIns="0" tIns="72000" rIns="0" bIns="72000" rtlCol="0">
            <a:noAutofit/>
          </a:bodyPr>
          <a:lstStyle/>
          <a:p>
            <a:pPr algn="l"/>
            <a:endParaRPr lang="en-US" sz="1800" dirty="0">
              <a:solidFill>
                <a:schemeClr val="tx1"/>
              </a:solidFill>
            </a:endParaRPr>
          </a:p>
        </p:txBody>
      </p:sp>
      <p:sp>
        <p:nvSpPr>
          <p:cNvPr id="34" name="TextBox 33">
            <a:extLst>
              <a:ext uri="{FF2B5EF4-FFF2-40B4-BE49-F238E27FC236}">
                <a16:creationId xmlns:a16="http://schemas.microsoft.com/office/drawing/2014/main" id="{64838669-6DAF-3642-B05E-96466925A2EA}"/>
              </a:ext>
            </a:extLst>
          </p:cNvPr>
          <p:cNvSpPr txBox="1"/>
          <p:nvPr userDrawn="1"/>
        </p:nvSpPr>
        <p:spPr>
          <a:xfrm>
            <a:off x="16697739" y="8527774"/>
            <a:ext cx="0" cy="0"/>
          </a:xfrm>
          <a:prstGeom prst="rect">
            <a:avLst/>
          </a:prstGeom>
          <a:noFill/>
        </p:spPr>
        <p:txBody>
          <a:bodyPr wrap="none" lIns="0" tIns="72000" rIns="0" bIns="72000" rtlCol="0">
            <a:noAutofit/>
          </a:bodyPr>
          <a:lstStyle/>
          <a:p>
            <a:pPr algn="l"/>
            <a:endParaRPr lang="en-US" sz="1800" dirty="0">
              <a:solidFill>
                <a:schemeClr val="tx1"/>
              </a:solidFill>
            </a:endParaRPr>
          </a:p>
        </p:txBody>
      </p:sp>
      <p:pic>
        <p:nvPicPr>
          <p:cNvPr id="8" name="Picture 7" descr="A picture containing drawing&#10;&#10;Description automatically generated">
            <a:extLst>
              <a:ext uri="{FF2B5EF4-FFF2-40B4-BE49-F238E27FC236}">
                <a16:creationId xmlns:a16="http://schemas.microsoft.com/office/drawing/2014/main" id="{31E75BDD-8A30-2E4E-8BD1-BB7CFF7F01AB}"/>
              </a:ext>
            </a:extLst>
          </p:cNvPr>
          <p:cNvPicPr>
            <a:picLocks noChangeAspect="1"/>
          </p:cNvPicPr>
          <p:nvPr userDrawn="1"/>
        </p:nvPicPr>
        <p:blipFill>
          <a:blip r:embed="rId3"/>
          <a:stretch>
            <a:fillRect/>
          </a:stretch>
        </p:blipFill>
        <p:spPr>
          <a:xfrm>
            <a:off x="9067800" y="5609303"/>
            <a:ext cx="2826237" cy="961808"/>
          </a:xfrm>
          <a:prstGeom prst="rect">
            <a:avLst/>
          </a:prstGeom>
        </p:spPr>
      </p:pic>
    </p:spTree>
    <p:extLst>
      <p:ext uri="{BB962C8B-B14F-4D97-AF65-F5344CB8AC3E}">
        <p14:creationId xmlns:p14="http://schemas.microsoft.com/office/powerpoint/2010/main" val="372602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ative Section Break 2">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3C1C258A-0E72-DB4B-AB35-27DBF7746661}"/>
              </a:ext>
            </a:extLst>
          </p:cNvPr>
          <p:cNvPicPr>
            <a:picLocks noChangeAspect="1"/>
          </p:cNvPicPr>
          <p:nvPr userDrawn="1"/>
        </p:nvPicPr>
        <p:blipFill>
          <a:blip r:embed="rId2"/>
          <a:stretch>
            <a:fillRect/>
          </a:stretch>
        </p:blipFill>
        <p:spPr>
          <a:xfrm flipH="1" flipV="1">
            <a:off x="0" y="0"/>
            <a:ext cx="12192000" cy="6858000"/>
          </a:xfrm>
          <a:prstGeom prst="rect">
            <a:avLst/>
          </a:prstGeom>
        </p:spPr>
      </p:pic>
      <p:sp>
        <p:nvSpPr>
          <p:cNvPr id="5" name="Footer Placeholder 4"/>
          <p:cNvSpPr>
            <a:spLocks noGrp="1"/>
          </p:cNvSpPr>
          <p:nvPr userDrawn="1">
            <p:ph type="ftr" sz="quarter" idx="11"/>
          </p:nvPr>
        </p:nvSpPr>
        <p:spPr>
          <a:xfrm>
            <a:off x="478800" y="6487579"/>
            <a:ext cx="11160000" cy="365125"/>
          </a:xfrm>
          <a:prstGeom prst="rect">
            <a:avLst/>
          </a:prstGeom>
        </p:spPr>
        <p:txBody>
          <a:bodyPr/>
          <a:lstStyle>
            <a:lvl1pPr>
              <a:defRPr>
                <a:solidFill>
                  <a:schemeClr val="bg2">
                    <a:lumMod val="50000"/>
                  </a:schemeClr>
                </a:solidFill>
              </a:defRPr>
            </a:lvl1pPr>
          </a:lstStyle>
          <a:p>
            <a:r>
              <a:rPr lang="fr-FR" dirty="0"/>
              <a:t>PRESENTATION TITLE | RÉSERVÉE AUX CONSEILLERS</a:t>
            </a:r>
            <a:endParaRPr lang="en-CA" dirty="0"/>
          </a:p>
        </p:txBody>
      </p:sp>
      <p:sp>
        <p:nvSpPr>
          <p:cNvPr id="6" name="Slide Number Placeholder 5"/>
          <p:cNvSpPr>
            <a:spLocks noGrp="1"/>
          </p:cNvSpPr>
          <p:nvPr userDrawn="1">
            <p:ph type="sldNum" sz="quarter" idx="12"/>
          </p:nvPr>
        </p:nvSpPr>
        <p:spPr/>
        <p:txBody>
          <a:bodyPr/>
          <a:lstStyle>
            <a:lvl1pPr>
              <a:defRPr>
                <a:solidFill>
                  <a:schemeClr val="bg2">
                    <a:lumMod val="50000"/>
                  </a:schemeClr>
                </a:solidFill>
              </a:defRPr>
            </a:lvl1pPr>
          </a:lstStyle>
          <a:p>
            <a:fld id="{9AA69388-60FF-46E0-B068-9E74D46E27BB}" type="slidenum">
              <a:rPr lang="en-CA" smtClean="0"/>
              <a:pPr/>
              <a:t>‹#›</a:t>
            </a:fld>
            <a:endParaRPr lang="en-CA" dirty="0"/>
          </a:p>
        </p:txBody>
      </p:sp>
      <p:sp>
        <p:nvSpPr>
          <p:cNvPr id="33" name="TextBox 32">
            <a:extLst>
              <a:ext uri="{FF2B5EF4-FFF2-40B4-BE49-F238E27FC236}">
                <a16:creationId xmlns:a16="http://schemas.microsoft.com/office/drawing/2014/main" id="{673C4923-4E4A-9949-8EBD-7AFEB760C19F}"/>
              </a:ext>
            </a:extLst>
          </p:cNvPr>
          <p:cNvSpPr txBox="1"/>
          <p:nvPr userDrawn="1"/>
        </p:nvSpPr>
        <p:spPr>
          <a:xfrm>
            <a:off x="20255948" y="8905461"/>
            <a:ext cx="0" cy="0"/>
          </a:xfrm>
          <a:prstGeom prst="rect">
            <a:avLst/>
          </a:prstGeom>
          <a:noFill/>
        </p:spPr>
        <p:txBody>
          <a:bodyPr wrap="none" lIns="0" tIns="72000" rIns="0" bIns="72000" rtlCol="0">
            <a:noAutofit/>
          </a:bodyPr>
          <a:lstStyle/>
          <a:p>
            <a:pPr algn="l"/>
            <a:endParaRPr lang="en-US" sz="1800" dirty="0">
              <a:solidFill>
                <a:schemeClr val="tx1"/>
              </a:solidFill>
            </a:endParaRPr>
          </a:p>
        </p:txBody>
      </p:sp>
      <p:sp>
        <p:nvSpPr>
          <p:cNvPr id="34" name="TextBox 33">
            <a:extLst>
              <a:ext uri="{FF2B5EF4-FFF2-40B4-BE49-F238E27FC236}">
                <a16:creationId xmlns:a16="http://schemas.microsoft.com/office/drawing/2014/main" id="{64838669-6DAF-3642-B05E-96466925A2EA}"/>
              </a:ext>
            </a:extLst>
          </p:cNvPr>
          <p:cNvSpPr txBox="1"/>
          <p:nvPr userDrawn="1"/>
        </p:nvSpPr>
        <p:spPr>
          <a:xfrm>
            <a:off x="16697739" y="8527774"/>
            <a:ext cx="0" cy="0"/>
          </a:xfrm>
          <a:prstGeom prst="rect">
            <a:avLst/>
          </a:prstGeom>
          <a:noFill/>
        </p:spPr>
        <p:txBody>
          <a:bodyPr wrap="none" lIns="0" tIns="72000" rIns="0" bIns="72000" rtlCol="0">
            <a:noAutofit/>
          </a:bodyPr>
          <a:lstStyle/>
          <a:p>
            <a:pPr algn="l"/>
            <a:endParaRPr lang="en-US" sz="1800" dirty="0">
              <a:solidFill>
                <a:schemeClr val="tx1"/>
              </a:solidFill>
            </a:endParaRPr>
          </a:p>
        </p:txBody>
      </p:sp>
      <p:pic>
        <p:nvPicPr>
          <p:cNvPr id="10" name="Picture 9" descr="A picture containing drawing&#10;&#10;Description automatically generated">
            <a:extLst>
              <a:ext uri="{FF2B5EF4-FFF2-40B4-BE49-F238E27FC236}">
                <a16:creationId xmlns:a16="http://schemas.microsoft.com/office/drawing/2014/main" id="{31E75BDD-8A30-2E4E-8BD1-BB7CFF7F01AB}"/>
              </a:ext>
            </a:extLst>
          </p:cNvPr>
          <p:cNvPicPr>
            <a:picLocks noChangeAspect="1"/>
          </p:cNvPicPr>
          <p:nvPr userDrawn="1"/>
        </p:nvPicPr>
        <p:blipFill>
          <a:blip r:embed="rId3"/>
          <a:stretch>
            <a:fillRect/>
          </a:stretch>
        </p:blipFill>
        <p:spPr>
          <a:xfrm>
            <a:off x="236687" y="269655"/>
            <a:ext cx="2826237" cy="961808"/>
          </a:xfrm>
          <a:prstGeom prst="rect">
            <a:avLst/>
          </a:prstGeom>
        </p:spPr>
      </p:pic>
    </p:spTree>
    <p:extLst>
      <p:ext uri="{BB962C8B-B14F-4D97-AF65-F5344CB8AC3E}">
        <p14:creationId xmlns:p14="http://schemas.microsoft.com/office/powerpoint/2010/main" val="362347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78800" y="6487579"/>
            <a:ext cx="8229600" cy="365125"/>
          </a:xfrm>
          <a:prstGeom prst="rect">
            <a:avLst/>
          </a:prstGeom>
        </p:spPr>
        <p:txBody>
          <a:bodyPr/>
          <a:lstStyle/>
          <a:p>
            <a:r>
              <a:rPr lang="fr-FR" dirty="0"/>
              <a:t>PRESENTATION TITLE | RÉSERVÉE AUX CONSEILLERS</a:t>
            </a:r>
            <a:endParaRPr lang="en-CA" dirty="0"/>
          </a:p>
        </p:txBody>
      </p:sp>
      <p:sp>
        <p:nvSpPr>
          <p:cNvPr id="6" name="Slide Number Placeholder 5"/>
          <p:cNvSpPr>
            <a:spLocks noGrp="1"/>
          </p:cNvSpPr>
          <p:nvPr>
            <p:ph type="sldNum" sz="quarter" idx="12"/>
          </p:nvPr>
        </p:nvSpPr>
        <p:spPr/>
        <p:txBody>
          <a:bodyPr/>
          <a:lstStyle/>
          <a:p>
            <a:fld id="{9AA69388-60FF-46E0-B068-9E74D46E27BB}" type="slidenum">
              <a:rPr lang="en-CA" smtClean="0"/>
              <a:t>‹#›</a:t>
            </a:fld>
            <a:endParaRPr lang="en-CA" dirty="0"/>
          </a:p>
        </p:txBody>
      </p:sp>
      <p:sp>
        <p:nvSpPr>
          <p:cNvPr id="14" name="Text Placeholder 3"/>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p:cNvSpPr>
            <a:spLocks noGrp="1"/>
          </p:cNvSpPr>
          <p:nvPr>
            <p:ph type="title"/>
          </p:nvPr>
        </p:nvSpPr>
        <p:spPr/>
        <p:txBody>
          <a:bodyPr/>
          <a:lstStyle/>
          <a:p>
            <a:r>
              <a:rPr lang="en-US" noProof="0"/>
              <a:t>Click to edit Master title style</a:t>
            </a:r>
            <a:endParaRPr lang="fr-CA" noProof="0" dirty="0"/>
          </a:p>
        </p:txBody>
      </p:sp>
      <p:sp>
        <p:nvSpPr>
          <p:cNvPr id="10" name="TextBox 9">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all" spc="100" normalizeH="0" baseline="0" noProof="0" dirty="0">
                <a:ln>
                  <a:noFill/>
                </a:ln>
                <a:solidFill>
                  <a:srgbClr val="0D2B3C"/>
                </a:solidFill>
                <a:effectLst/>
                <a:uLnTx/>
                <a:uFillTx/>
              </a:rPr>
              <a:t>Placements mondiaux Sun Life</a:t>
            </a:r>
          </a:p>
        </p:txBody>
      </p:sp>
      <p:cxnSp>
        <p:nvCxnSpPr>
          <p:cNvPr id="12" name="Straight Connector 11"/>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p:nvPr>
        </p:nvSpPr>
        <p:spPr>
          <a:xfrm>
            <a:off x="478800" y="1065969"/>
            <a:ext cx="11160000" cy="324000"/>
          </a:xfrm>
        </p:spPr>
        <p:txBody>
          <a:bodyPr lIns="0" tIns="0" rIns="0" b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noProof="0"/>
              <a:t>Edit Master text styles</a:t>
            </a:r>
          </a:p>
        </p:txBody>
      </p:sp>
    </p:spTree>
    <p:extLst>
      <p:ext uri="{BB962C8B-B14F-4D97-AF65-F5344CB8AC3E}">
        <p14:creationId xmlns:p14="http://schemas.microsoft.com/office/powerpoint/2010/main" val="61998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AA69388-60FF-46E0-B068-9E74D46E27BB}" type="slidenum">
              <a:rPr lang="en-CA" smtClean="0"/>
              <a:t>‹#›</a:t>
            </a:fld>
            <a:endParaRPr lang="en-CA" dirty="0"/>
          </a:p>
        </p:txBody>
      </p:sp>
      <p:sp>
        <p:nvSpPr>
          <p:cNvPr id="11" name="Content Placeholder 2"/>
          <p:cNvSpPr>
            <a:spLocks noGrp="1"/>
          </p:cNvSpPr>
          <p:nvPr>
            <p:ph idx="13"/>
          </p:nvPr>
        </p:nvSpPr>
        <p:spPr>
          <a:xfrm>
            <a:off x="479376" y="1412776"/>
            <a:ext cx="11160000" cy="4320000"/>
          </a:xfrm>
        </p:spPr>
        <p:txBody>
          <a:bodyPr vert="horz" lIns="0" tIns="45720" rIns="0" bIns="45720" rtlCol="0">
            <a:noAutofit/>
          </a:bodyPr>
          <a:lstStyle>
            <a:lvl1pPr>
              <a:defRPr lang="en-US" dirty="0" smtClean="0"/>
            </a:lvl1pPr>
          </a:lstStyle>
          <a:p>
            <a:pPr lvl="0"/>
            <a:r>
              <a:rPr lang="en-US" noProof="0"/>
              <a:t>Edit Master text styles</a:t>
            </a:r>
          </a:p>
        </p:txBody>
      </p:sp>
      <p:sp>
        <p:nvSpPr>
          <p:cNvPr id="7" name="Footer Placeholder 4">
            <a:extLst>
              <a:ext uri="{FF2B5EF4-FFF2-40B4-BE49-F238E27FC236}">
                <a16:creationId xmlns:a16="http://schemas.microsoft.com/office/drawing/2014/main" id="{01E76C12-C04D-5242-B3DC-0454C05C0B3E}"/>
              </a:ext>
            </a:extLst>
          </p:cNvPr>
          <p:cNvSpPr>
            <a:spLocks noGrp="1"/>
          </p:cNvSpPr>
          <p:nvPr>
            <p:ph type="ftr" sz="quarter" idx="11"/>
          </p:nvPr>
        </p:nvSpPr>
        <p:spPr>
          <a:xfrm>
            <a:off x="478800" y="6487579"/>
            <a:ext cx="8229600" cy="365125"/>
          </a:xfrm>
          <a:prstGeom prst="rect">
            <a:avLst/>
          </a:prstGeom>
        </p:spPr>
        <p:txBody>
          <a:bodyPr/>
          <a:lstStyle/>
          <a:p>
            <a:r>
              <a:rPr lang="fr-FR" dirty="0"/>
              <a:t>PRESENTATION TITLE | RÉSERVÉE AUX CONSEILLERS</a:t>
            </a:r>
            <a:endParaRPr lang="en-CA" dirty="0"/>
          </a:p>
        </p:txBody>
      </p:sp>
      <p:sp>
        <p:nvSpPr>
          <p:cNvPr id="10" name="Text Placeholder 3">
            <a:extLst>
              <a:ext uri="{FF2B5EF4-FFF2-40B4-BE49-F238E27FC236}">
                <a16:creationId xmlns:a16="http://schemas.microsoft.com/office/drawing/2014/main" id="{8D854474-216C-8F43-A8A8-BD1978CF4992}"/>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p:cNvSpPr>
            <a:spLocks noGrp="1"/>
          </p:cNvSpPr>
          <p:nvPr>
            <p:ph type="title"/>
          </p:nvPr>
        </p:nvSpPr>
        <p:spPr/>
        <p:txBody>
          <a:bodyPr/>
          <a:lstStyle/>
          <a:p>
            <a:r>
              <a:rPr lang="en-US" noProof="0"/>
              <a:t>Click to edit Master title style</a:t>
            </a:r>
            <a:endParaRPr lang="fr-CA" noProof="0" dirty="0"/>
          </a:p>
        </p:txBody>
      </p:sp>
      <p:cxnSp>
        <p:nvCxnSpPr>
          <p:cNvPr id="16" name="Straight Connector 15"/>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all" spc="100" normalizeH="0" baseline="0" noProof="0" dirty="0">
                <a:ln>
                  <a:noFill/>
                </a:ln>
                <a:solidFill>
                  <a:srgbClr val="0D2B3C"/>
                </a:solidFill>
                <a:effectLst/>
                <a:uLnTx/>
                <a:uFillTx/>
              </a:rPr>
              <a:t>Placements mondiaux Sun Life</a:t>
            </a:r>
          </a:p>
        </p:txBody>
      </p:sp>
    </p:spTree>
    <p:extLst>
      <p:ext uri="{BB962C8B-B14F-4D97-AF65-F5344CB8AC3E}">
        <p14:creationId xmlns:p14="http://schemas.microsoft.com/office/powerpoint/2010/main" val="23123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1"/>
            <a:ext cx="11159375" cy="1044000"/>
          </a:xfrm>
          <a:prstGeom prst="rect">
            <a:avLst/>
          </a:prstGeom>
        </p:spPr>
        <p:txBody>
          <a:bodyPr vert="horz" lIns="0" tIns="0" rIns="0" bIns="0" rtlCol="0" anchor="b">
            <a:normAutofit/>
          </a:bodyPr>
          <a:lstStyle/>
          <a:p>
            <a:r>
              <a:rPr lang="en-US" noProof="0"/>
              <a:t>Click to edit Master title style</a:t>
            </a:r>
            <a:endParaRPr lang="fr-CA" noProof="0" dirty="0"/>
          </a:p>
        </p:txBody>
      </p:sp>
      <p:sp>
        <p:nvSpPr>
          <p:cNvPr id="3" name="Text Placeholder 2"/>
          <p:cNvSpPr>
            <a:spLocks noGrp="1"/>
          </p:cNvSpPr>
          <p:nvPr>
            <p:ph type="body" idx="1"/>
          </p:nvPr>
        </p:nvSpPr>
        <p:spPr>
          <a:xfrm>
            <a:off x="479425" y="1916831"/>
            <a:ext cx="11160000" cy="4307991"/>
          </a:xfrm>
          <a:prstGeom prst="rect">
            <a:avLst/>
          </a:prstGeom>
        </p:spPr>
        <p:txBody>
          <a:bodyPr vert="horz" lIns="0" tIns="45720" rIns="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CA" noProof="0" dirty="0"/>
          </a:p>
        </p:txBody>
      </p:sp>
      <p:sp>
        <p:nvSpPr>
          <p:cNvPr id="5" name="Footer Placeholder 4"/>
          <p:cNvSpPr>
            <a:spLocks noGrp="1"/>
          </p:cNvSpPr>
          <p:nvPr>
            <p:ph type="ftr" sz="quarter" idx="3"/>
          </p:nvPr>
        </p:nvSpPr>
        <p:spPr>
          <a:xfrm>
            <a:off x="478800" y="6487579"/>
            <a:ext cx="11160000" cy="365125"/>
          </a:xfrm>
          <a:prstGeom prst="rect">
            <a:avLst/>
          </a:prstGeom>
        </p:spPr>
        <p:txBody>
          <a:bodyPr vert="horz" lIns="0" tIns="45720" rIns="0" bIns="46800" rtlCol="0" anchor="ctr"/>
          <a:lstStyle>
            <a:lvl1pPr algn="l">
              <a:defRPr sz="900" spc="100" baseline="0">
                <a:solidFill>
                  <a:schemeClr val="bg2">
                    <a:lumMod val="50000"/>
                  </a:schemeClr>
                </a:solidFill>
              </a:defRPr>
            </a:lvl1pPr>
          </a:lstStyle>
          <a:p>
            <a:r>
              <a:rPr lang="fr-FR" noProof="0" dirty="0"/>
              <a:t>PRESENTATION TITLE | RÉSERVÉE AUX CONSEILLERS</a:t>
            </a:r>
            <a:endParaRPr lang="fr-CA" noProof="0" dirty="0"/>
          </a:p>
        </p:txBody>
      </p:sp>
      <p:sp>
        <p:nvSpPr>
          <p:cNvPr id="6" name="Slide Number Placeholder 5"/>
          <p:cNvSpPr>
            <a:spLocks noGrp="1"/>
          </p:cNvSpPr>
          <p:nvPr>
            <p:ph type="sldNum" sz="quarter" idx="4"/>
          </p:nvPr>
        </p:nvSpPr>
        <p:spPr>
          <a:xfrm>
            <a:off x="0" y="6487578"/>
            <a:ext cx="478800" cy="365125"/>
          </a:xfrm>
          <a:prstGeom prst="rect">
            <a:avLst/>
          </a:prstGeom>
        </p:spPr>
        <p:txBody>
          <a:bodyPr vert="horz" lIns="91440" tIns="45720" rIns="91440" bIns="45720" rtlCol="0" anchor="ctr"/>
          <a:lstStyle>
            <a:lvl1pPr algn="ctr">
              <a:defRPr sz="900" spc="0" baseline="0">
                <a:solidFill>
                  <a:schemeClr val="bg2">
                    <a:lumMod val="50000"/>
                  </a:schemeClr>
                </a:solidFill>
              </a:defRPr>
            </a:lvl1pPr>
          </a:lstStyle>
          <a:p>
            <a:fld id="{9AA69388-60FF-46E0-B068-9E74D46E27BB}" type="slidenum">
              <a:rPr lang="en-CA" smtClean="0"/>
              <a:pPr/>
              <a:t>‹#›</a:t>
            </a:fld>
            <a:endParaRPr lang="en-CA" dirty="0"/>
          </a:p>
        </p:txBody>
      </p:sp>
    </p:spTree>
    <p:extLst>
      <p:ext uri="{BB962C8B-B14F-4D97-AF65-F5344CB8AC3E}">
        <p14:creationId xmlns:p14="http://schemas.microsoft.com/office/powerpoint/2010/main" val="10030439"/>
      </p:ext>
    </p:extLst>
  </p:cSld>
  <p:clrMap bg1="lt1" tx1="dk1" bg2="lt2" tx2="dk2" accent1="accent1" accent2="accent2" accent3="accent3" accent4="accent4" accent5="accent5" accent6="accent6" hlink="hlink" folHlink="folHlink"/>
  <p:sldLayoutIdLst>
    <p:sldLayoutId id="2147483753" r:id="rId1"/>
    <p:sldLayoutId id="2147483771" r:id="rId2"/>
    <p:sldLayoutId id="2147483760" r:id="rId3"/>
    <p:sldLayoutId id="2147483768" r:id="rId4"/>
    <p:sldLayoutId id="2147483769" r:id="rId5"/>
    <p:sldLayoutId id="2147483770" r:id="rId6"/>
    <p:sldLayoutId id="2147483774" r:id="rId7"/>
    <p:sldLayoutId id="2147483759" r:id="rId8"/>
    <p:sldLayoutId id="2147483754" r:id="rId9"/>
    <p:sldLayoutId id="2147483757" r:id="rId10"/>
    <p:sldLayoutId id="2147483772" r:id="rId11"/>
    <p:sldLayoutId id="2147483763" r:id="rId12"/>
    <p:sldLayoutId id="2147483775" r:id="rId13"/>
    <p:sldLayoutId id="2147483766" r:id="rId14"/>
    <p:sldLayoutId id="2147483767" r:id="rId15"/>
    <p:sldLayoutId id="2147483761" r:id="rId16"/>
    <p:sldLayoutId id="214748377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buNone/>
        <a:defRPr sz="3200" b="1" i="0" u="none"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200"/>
        </a:spcBef>
        <a:spcAft>
          <a:spcPts val="0"/>
        </a:spcAft>
        <a:buClr>
          <a:schemeClr val="accent1"/>
        </a:buClr>
        <a:buSzPct val="115000"/>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SzPct val="115000"/>
        <a:buFont typeface="Calibri" panose="020F0502020204030204" pitchFamily="34" charset="0"/>
        <a:buChar char="−"/>
        <a:defRPr sz="18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SzPct val="100000"/>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SzPct val="115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SzPct val="11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userDrawn="1">
          <p15:clr>
            <a:srgbClr val="F26B43"/>
          </p15:clr>
        </p15:guide>
        <p15:guide id="3" pos="7333" userDrawn="1">
          <p15:clr>
            <a:srgbClr val="F26B43"/>
          </p15:clr>
        </p15:guide>
        <p15:guide id="4"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63.xml"/><Relationship Id="rId7" Type="http://schemas.openxmlformats.org/officeDocument/2006/relationships/slideLayout" Target="../slideLayouts/slideLayout1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s/_rels/slide12.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6.tiff"/><Relationship Id="rId5" Type="http://schemas.openxmlformats.org/officeDocument/2006/relationships/tags" Target="../tags/tag71.xml"/><Relationship Id="rId10" Type="http://schemas.openxmlformats.org/officeDocument/2006/relationships/notesSlide" Target="../notesSlides/notesSlide12.xml"/><Relationship Id="rId4" Type="http://schemas.openxmlformats.org/officeDocument/2006/relationships/tags" Target="../tags/tag70.xml"/><Relationship Id="rId9"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6.tiff"/><Relationship Id="rId5" Type="http://schemas.openxmlformats.org/officeDocument/2006/relationships/tags" Target="../tags/tag79.xml"/><Relationship Id="rId10" Type="http://schemas.openxmlformats.org/officeDocument/2006/relationships/notesSlide" Target="../notesSlides/notesSlide13.xml"/><Relationship Id="rId4" Type="http://schemas.openxmlformats.org/officeDocument/2006/relationships/tags" Target="../tags/tag78.xml"/><Relationship Id="rId9"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4.xml"/><Relationship Id="rId5" Type="http://schemas.openxmlformats.org/officeDocument/2006/relationships/slideLayout" Target="../slideLayouts/slideLayout9.xml"/><Relationship Id="rId4" Type="http://schemas.openxmlformats.org/officeDocument/2006/relationships/tags" Target="../tags/tag86.xml"/></Relationships>
</file>

<file path=ppt/slides/_rels/slide15.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5.xml"/><Relationship Id="rId5" Type="http://schemas.openxmlformats.org/officeDocument/2006/relationships/slideLayout" Target="../slideLayouts/slideLayout9.xml"/><Relationship Id="rId4" Type="http://schemas.openxmlformats.org/officeDocument/2006/relationships/tags" Target="../tags/tag90.xml"/></Relationships>
</file>

<file path=ppt/slides/_rels/slide1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16.xml"/><Relationship Id="rId5" Type="http://schemas.openxmlformats.org/officeDocument/2006/relationships/slideLayout" Target="../slideLayouts/slideLayout9.xml"/><Relationship Id="rId4" Type="http://schemas.openxmlformats.org/officeDocument/2006/relationships/tags" Target="../tags/tag94.xml"/></Relationships>
</file>

<file path=ppt/slides/_rels/slide17.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7.xml"/><Relationship Id="rId5" Type="http://schemas.openxmlformats.org/officeDocument/2006/relationships/slideLayout" Target="../slideLayouts/slideLayout9.xml"/><Relationship Id="rId4" Type="http://schemas.openxmlformats.org/officeDocument/2006/relationships/tags" Target="../tags/tag98.xml"/></Relationships>
</file>

<file path=ppt/slides/_rels/slide1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8.xml"/><Relationship Id="rId5" Type="http://schemas.openxmlformats.org/officeDocument/2006/relationships/slideLayout" Target="../slideLayouts/slideLayout9.xml"/><Relationship Id="rId4" Type="http://schemas.openxmlformats.org/officeDocument/2006/relationships/tags" Target="../tags/tag102.xml"/></Relationships>
</file>

<file path=ppt/slides/_rels/slide19.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xml"/><Relationship Id="rId5" Type="http://schemas.openxmlformats.org/officeDocument/2006/relationships/slideLayout" Target="../slideLayouts/slideLayout9.xml"/><Relationship Id="rId4"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notesSlide" Target="../notesSlides/notesSlide20.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12.xml"/><Relationship Id="rId5" Type="http://schemas.openxmlformats.org/officeDocument/2006/relationships/tags" Target="../tags/tag110.xml"/><Relationship Id="rId4" Type="http://schemas.openxmlformats.org/officeDocument/2006/relationships/tags" Target="../tags/tag109.xml"/></Relationships>
</file>

<file path=ppt/slides/_rels/slide21.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21.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3.xml"/><Relationship Id="rId7" Type="http://schemas.openxmlformats.org/officeDocument/2006/relationships/slideLayout" Target="../slideLayouts/slideLayout9.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4.xml"/><Relationship Id="rId5" Type="http://schemas.openxmlformats.org/officeDocument/2006/relationships/slideLayout" Target="../slideLayouts/slideLayout9.xml"/><Relationship Id="rId4"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5.xml"/><Relationship Id="rId5" Type="http://schemas.openxmlformats.org/officeDocument/2006/relationships/slideLayout" Target="../slideLayouts/slideLayout9.xml"/><Relationship Id="rId4"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1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3" Type="http://schemas.openxmlformats.org/officeDocument/2006/relationships/tags" Target="../tags/tag38.xml"/><Relationship Id="rId21" Type="http://schemas.openxmlformats.org/officeDocument/2006/relationships/tags" Target="../tags/tag56.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notesSlide" Target="../notesSlides/notesSlide9.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slideLayout" Target="../slideLayouts/slideLayout8.xml"/><Relationship Id="rId10" Type="http://schemas.openxmlformats.org/officeDocument/2006/relationships/tags" Target="../tags/tag45.xml"/><Relationship Id="rId19" Type="http://schemas.openxmlformats.org/officeDocument/2006/relationships/tags" Target="../tags/tag54.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0BD8-2E84-E544-AEEF-FE74A8FB0277}"/>
              </a:ext>
            </a:extLst>
          </p:cNvPr>
          <p:cNvSpPr>
            <a:spLocks noGrp="1"/>
          </p:cNvSpPr>
          <p:nvPr>
            <p:ph type="ctrTitle"/>
            <p:custDataLst>
              <p:tags r:id="rId1"/>
            </p:custDataLst>
          </p:nvPr>
        </p:nvSpPr>
        <p:spPr>
          <a:xfrm>
            <a:off x="478800" y="834655"/>
            <a:ext cx="9720000" cy="1961620"/>
          </a:xfrm>
        </p:spPr>
        <p:txBody>
          <a:bodyPr/>
          <a:lstStyle/>
          <a:p>
            <a:br>
              <a:rPr lang="fr-CA" dirty="0"/>
            </a:br>
            <a:br>
              <a:rPr lang="fr-CA" dirty="0"/>
            </a:br>
            <a:br>
              <a:rPr lang="fr-CA" dirty="0"/>
            </a:br>
            <a:br>
              <a:rPr lang="fr-CA" dirty="0"/>
            </a:br>
            <a:r>
              <a:rPr lang="fr-CA" dirty="0"/>
              <a:t>CPG assurance</a:t>
            </a:r>
            <a:r>
              <a:rPr lang="fr-CA" baseline="30000" dirty="0"/>
              <a:t>*</a:t>
            </a:r>
            <a:r>
              <a:rPr lang="fr-CA" dirty="0"/>
              <a:t> </a:t>
            </a:r>
            <a:endParaRPr lang="fr-CA" baseline="30000" dirty="0"/>
          </a:p>
        </p:txBody>
      </p:sp>
      <p:sp>
        <p:nvSpPr>
          <p:cNvPr id="3" name="Subtitle 2">
            <a:extLst>
              <a:ext uri="{FF2B5EF4-FFF2-40B4-BE49-F238E27FC236}">
                <a16:creationId xmlns:a16="http://schemas.microsoft.com/office/drawing/2014/main" id="{652F6CE0-1FDC-6645-9365-A4B1E14DDDEF}"/>
              </a:ext>
            </a:extLst>
          </p:cNvPr>
          <p:cNvSpPr>
            <a:spLocks noGrp="1"/>
          </p:cNvSpPr>
          <p:nvPr>
            <p:ph type="subTitle" idx="1"/>
            <p:custDataLst>
              <p:tags r:id="rId2"/>
            </p:custDataLst>
          </p:nvPr>
        </p:nvSpPr>
        <p:spPr>
          <a:xfrm>
            <a:off x="478800" y="2781692"/>
            <a:ext cx="9720000" cy="648000"/>
          </a:xfrm>
        </p:spPr>
        <p:txBody>
          <a:bodyPr/>
          <a:lstStyle/>
          <a:p>
            <a:r>
              <a:rPr lang="fr-CA" dirty="0"/>
              <a:t>Placement intelligent, risque minimum</a:t>
            </a:r>
          </a:p>
        </p:txBody>
      </p:sp>
      <p:sp>
        <p:nvSpPr>
          <p:cNvPr id="9" name="Text Placeholder 8">
            <a:extLst>
              <a:ext uri="{FF2B5EF4-FFF2-40B4-BE49-F238E27FC236}">
                <a16:creationId xmlns:a16="http://schemas.microsoft.com/office/drawing/2014/main" id="{BC026F16-3BB6-194F-81E0-C10EC481D05A}"/>
              </a:ext>
            </a:extLst>
          </p:cNvPr>
          <p:cNvSpPr>
            <a:spLocks noGrp="1"/>
          </p:cNvSpPr>
          <p:nvPr>
            <p:ph type="body" sz="half" idx="2"/>
            <p:custDataLst>
              <p:tags r:id="rId3"/>
            </p:custDataLst>
          </p:nvPr>
        </p:nvSpPr>
        <p:spPr/>
        <p:txBody>
          <a:bodyPr/>
          <a:lstStyle/>
          <a:p>
            <a:endParaRPr lang="fr-CA" dirty="0"/>
          </a:p>
        </p:txBody>
      </p:sp>
      <p:sp>
        <p:nvSpPr>
          <p:cNvPr id="10" name="Text Placeholder 9">
            <a:extLst>
              <a:ext uri="{FF2B5EF4-FFF2-40B4-BE49-F238E27FC236}">
                <a16:creationId xmlns:a16="http://schemas.microsoft.com/office/drawing/2014/main" id="{BC99E48C-8C23-0843-9387-69F7AACFB219}"/>
              </a:ext>
            </a:extLst>
          </p:cNvPr>
          <p:cNvSpPr>
            <a:spLocks noGrp="1"/>
          </p:cNvSpPr>
          <p:nvPr>
            <p:ph type="body" sz="half" idx="13"/>
            <p:custDataLst>
              <p:tags r:id="rId4"/>
            </p:custDataLst>
          </p:nvPr>
        </p:nvSpPr>
        <p:spPr/>
        <p:txBody>
          <a:bodyPr/>
          <a:lstStyle/>
          <a:p>
            <a:endParaRPr lang="fr-CA" dirty="0"/>
          </a:p>
        </p:txBody>
      </p:sp>
      <p:sp>
        <p:nvSpPr>
          <p:cNvPr id="12" name="Rectangle 11">
            <a:extLst>
              <a:ext uri="{FF2B5EF4-FFF2-40B4-BE49-F238E27FC236}">
                <a16:creationId xmlns:a16="http://schemas.microsoft.com/office/drawing/2014/main" id="{86158A2D-5834-6E4C-A44C-6DCAF44F7E8D}"/>
              </a:ext>
            </a:extLst>
          </p:cNvPr>
          <p:cNvSpPr/>
          <p:nvPr>
            <p:custDataLst>
              <p:tags r:id="rId5"/>
            </p:custDataLst>
          </p:nvPr>
        </p:nvSpPr>
        <p:spPr>
          <a:xfrm>
            <a:off x="377999" y="6453336"/>
            <a:ext cx="6096000" cy="215444"/>
          </a:xfrm>
          <a:prstGeom prst="rect">
            <a:avLst/>
          </a:prstGeom>
        </p:spPr>
        <p:txBody>
          <a:bodyPr>
            <a:spAutoFit/>
          </a:bodyPr>
          <a:lstStyle/>
          <a:p>
            <a:r>
              <a:rPr lang="fr-CA" sz="800" dirty="0">
                <a:solidFill>
                  <a:schemeClr val="bg1"/>
                </a:solidFill>
                <a:latin typeface="Calibri" panose="020F0502020204030204" pitchFamily="34" charset="0"/>
                <a:cs typeface="Calibri" panose="020F0502020204030204" pitchFamily="34" charset="0"/>
              </a:rPr>
              <a:t>*Les CPG assurance sont des rentes à provision cumulative établies par la Sun Life du Canada, compagnie d’assurance-vie.</a:t>
            </a:r>
            <a:endParaRPr lang="fr-CA" sz="8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341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658A-4995-1541-A1FD-065E2CEE14CF}"/>
              </a:ext>
            </a:extLst>
          </p:cNvPr>
          <p:cNvSpPr>
            <a:spLocks noGrp="1"/>
          </p:cNvSpPr>
          <p:nvPr>
            <p:ph type="ctrTitle"/>
            <p:custDataLst>
              <p:tags r:id="rId1"/>
            </p:custDataLst>
          </p:nvPr>
        </p:nvSpPr>
        <p:spPr/>
        <p:txBody>
          <a:bodyPr/>
          <a:lstStyle/>
          <a:p>
            <a:r>
              <a:rPr lang="fr-CA" sz="9600" dirty="0"/>
              <a:t>2</a:t>
            </a:r>
            <a:r>
              <a:rPr lang="fr-CA" sz="6000" dirty="0"/>
              <a:t> </a:t>
            </a:r>
          </a:p>
        </p:txBody>
      </p:sp>
      <p:sp>
        <p:nvSpPr>
          <p:cNvPr id="3" name="Subtitle 2">
            <a:extLst>
              <a:ext uri="{FF2B5EF4-FFF2-40B4-BE49-F238E27FC236}">
                <a16:creationId xmlns:a16="http://schemas.microsoft.com/office/drawing/2014/main" id="{60837DAE-FE7E-584E-AE24-F8A1F036C299}"/>
              </a:ext>
            </a:extLst>
          </p:cNvPr>
          <p:cNvSpPr>
            <a:spLocks noGrp="1"/>
          </p:cNvSpPr>
          <p:nvPr>
            <p:ph type="subTitle" idx="1"/>
            <p:custDataLst>
              <p:tags r:id="rId2"/>
            </p:custDataLst>
          </p:nvPr>
        </p:nvSpPr>
        <p:spPr>
          <a:xfrm>
            <a:off x="487594" y="3154680"/>
            <a:ext cx="9496838" cy="1195597"/>
          </a:xfrm>
        </p:spPr>
        <p:txBody>
          <a:bodyPr/>
          <a:lstStyle/>
          <a:p>
            <a:r>
              <a:rPr lang="fr-CA" dirty="0"/>
              <a:t>Avantages des CPG assurance – Crédit d’impôt pour revenu de pension </a:t>
            </a:r>
          </a:p>
        </p:txBody>
      </p:sp>
      <p:sp>
        <p:nvSpPr>
          <p:cNvPr id="5" name="Slide Number Placeholder 4">
            <a:extLst>
              <a:ext uri="{FF2B5EF4-FFF2-40B4-BE49-F238E27FC236}">
                <a16:creationId xmlns:a16="http://schemas.microsoft.com/office/drawing/2014/main" id="{2AB0141A-D730-D141-BC45-77B952B7A8CE}"/>
              </a:ext>
            </a:extLst>
          </p:cNvPr>
          <p:cNvSpPr>
            <a:spLocks noGrp="1"/>
          </p:cNvSpPr>
          <p:nvPr>
            <p:ph type="sldNum" sz="quarter" idx="12"/>
            <p:custDataLst>
              <p:tags r:id="rId3"/>
            </p:custDataLst>
          </p:nvPr>
        </p:nvSpPr>
        <p:spPr/>
        <p:txBody>
          <a:bodyPr/>
          <a:lstStyle/>
          <a:p>
            <a:fld id="{9AA69388-60FF-46E0-B068-9E74D46E27BB}" type="slidenum">
              <a:rPr lang="fr-CA" smtClean="0"/>
              <a:pPr/>
              <a:t>10</a:t>
            </a:fld>
            <a:endParaRPr lang="fr-CA" dirty="0"/>
          </a:p>
        </p:txBody>
      </p:sp>
    </p:spTree>
    <p:extLst>
      <p:ext uri="{BB962C8B-B14F-4D97-AF65-F5344CB8AC3E}">
        <p14:creationId xmlns:p14="http://schemas.microsoft.com/office/powerpoint/2010/main" val="370224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45A09A-4979-5C4C-B562-E776AA3AFE4F}"/>
              </a:ext>
            </a:extLst>
          </p:cNvPr>
          <p:cNvSpPr>
            <a:spLocks noGrp="1"/>
          </p:cNvSpPr>
          <p:nvPr>
            <p:ph type="sldNum" sz="quarter" idx="12"/>
            <p:custDataLst>
              <p:tags r:id="rId1"/>
            </p:custDataLst>
          </p:nvPr>
        </p:nvSpPr>
        <p:spPr>
          <a:xfrm>
            <a:off x="0" y="6487578"/>
            <a:ext cx="478800" cy="365125"/>
          </a:xfrm>
        </p:spPr>
        <p:txBody>
          <a:bodyPr/>
          <a:lstStyle/>
          <a:p>
            <a:fld id="{9AA69388-60FF-46E0-B068-9E74D46E27BB}" type="slidenum">
              <a:rPr lang="fr-CA" smtClean="0"/>
              <a:pPr/>
              <a:t>11</a:t>
            </a:fld>
            <a:endParaRPr lang="fr-CA" dirty="0"/>
          </a:p>
        </p:txBody>
      </p:sp>
      <p:sp>
        <p:nvSpPr>
          <p:cNvPr id="3" name="Content Placeholder 2">
            <a:extLst>
              <a:ext uri="{FF2B5EF4-FFF2-40B4-BE49-F238E27FC236}">
                <a16:creationId xmlns:a16="http://schemas.microsoft.com/office/drawing/2014/main" id="{73A898BB-C8FD-0347-903E-C46F56A8176A}"/>
              </a:ext>
            </a:extLst>
          </p:cNvPr>
          <p:cNvSpPr>
            <a:spLocks noGrp="1"/>
          </p:cNvSpPr>
          <p:nvPr>
            <p:ph idx="14"/>
            <p:custDataLst>
              <p:tags r:id="rId2"/>
            </p:custDataLst>
          </p:nvPr>
        </p:nvSpPr>
        <p:spPr>
          <a:xfrm>
            <a:off x="6238800" y="1736725"/>
            <a:ext cx="5400000" cy="3932555"/>
          </a:xfrm>
        </p:spPr>
        <p:txBody>
          <a:bodyPr/>
          <a:lstStyle/>
          <a:p>
            <a:pPr marL="0" indent="0">
              <a:buNone/>
            </a:pPr>
            <a:r>
              <a:rPr lang="fr-CA" sz="3200" b="1" dirty="0"/>
              <a:t>Plan d’équité fiscale </a:t>
            </a:r>
          </a:p>
          <a:p>
            <a:r>
              <a:rPr lang="fr-CA" dirty="0"/>
              <a:t>Parce qu’il ouvre droit au crédit d’impôt pour revenu de pension, le revenu du CPG assurance est aussi admissible au fractionnement du revenu. </a:t>
            </a:r>
          </a:p>
          <a:p>
            <a:r>
              <a:rPr lang="fr-CA" dirty="0"/>
              <a:t>Les personnes de 65 ans ou plus peuvent fractionner jusqu’à 50 % de ce revenu. </a:t>
            </a:r>
          </a:p>
          <a:p>
            <a:r>
              <a:rPr lang="fr-CA" dirty="0"/>
              <a:t>Résultat : plus de revenu net pour vous.</a:t>
            </a:r>
          </a:p>
        </p:txBody>
      </p:sp>
      <p:sp>
        <p:nvSpPr>
          <p:cNvPr id="4" name="Content Placeholder 3">
            <a:extLst>
              <a:ext uri="{FF2B5EF4-FFF2-40B4-BE49-F238E27FC236}">
                <a16:creationId xmlns:a16="http://schemas.microsoft.com/office/drawing/2014/main" id="{48FA4903-483B-3F46-AA8E-DCD05A8E33CF}"/>
              </a:ext>
            </a:extLst>
          </p:cNvPr>
          <p:cNvSpPr>
            <a:spLocks noGrp="1"/>
          </p:cNvSpPr>
          <p:nvPr>
            <p:ph idx="15"/>
            <p:custDataLst>
              <p:tags r:id="rId3"/>
            </p:custDataLst>
          </p:nvPr>
        </p:nvSpPr>
        <p:spPr>
          <a:xfrm>
            <a:off x="478800" y="1736725"/>
            <a:ext cx="5400000" cy="3932555"/>
          </a:xfrm>
        </p:spPr>
        <p:txBody>
          <a:bodyPr/>
          <a:lstStyle/>
          <a:p>
            <a:pPr marL="0" indent="0">
              <a:buNone/>
            </a:pPr>
            <a:r>
              <a:rPr lang="fr-CA" sz="3200" b="1" dirty="0"/>
              <a:t>Le CPG assurance ouvre droit au crédit d’impôt pour revenu de pension</a:t>
            </a:r>
            <a:r>
              <a:rPr lang="fr-CA" b="1" dirty="0"/>
              <a:t>.</a:t>
            </a:r>
          </a:p>
          <a:p>
            <a:pPr marL="0" indent="0">
              <a:buNone/>
            </a:pPr>
            <a:r>
              <a:rPr lang="fr-CA" dirty="0"/>
              <a:t>Les personnes de 65 ans ou plus peuvent en faire la demande. </a:t>
            </a:r>
          </a:p>
        </p:txBody>
      </p:sp>
      <p:sp>
        <p:nvSpPr>
          <p:cNvPr id="28" name="Text Placeholder 27">
            <a:extLst>
              <a:ext uri="{FF2B5EF4-FFF2-40B4-BE49-F238E27FC236}">
                <a16:creationId xmlns:a16="http://schemas.microsoft.com/office/drawing/2014/main" id="{BA3F0DFB-6CFF-DF4B-A1C7-80AAA861DAC1}"/>
              </a:ext>
            </a:extLst>
          </p:cNvPr>
          <p:cNvSpPr>
            <a:spLocks noGrp="1"/>
          </p:cNvSpPr>
          <p:nvPr>
            <p:ph type="body" idx="1"/>
            <p:custDataLst>
              <p:tags r:id="rId4"/>
            </p:custDataLst>
          </p:nvPr>
        </p:nvSpPr>
        <p:spPr/>
        <p:txBody>
          <a:bodyPr/>
          <a:lstStyle/>
          <a:p>
            <a:endParaRPr lang="fr-CA" dirty="0"/>
          </a:p>
        </p:txBody>
      </p:sp>
      <p:sp>
        <p:nvSpPr>
          <p:cNvPr id="29" name="Text Placeholder 28">
            <a:extLst>
              <a:ext uri="{FF2B5EF4-FFF2-40B4-BE49-F238E27FC236}">
                <a16:creationId xmlns:a16="http://schemas.microsoft.com/office/drawing/2014/main" id="{06C0F304-DB06-9C45-B420-ED4404EA45B0}"/>
              </a:ext>
            </a:extLst>
          </p:cNvPr>
          <p:cNvSpPr>
            <a:spLocks noGrp="1"/>
          </p:cNvSpPr>
          <p:nvPr>
            <p:ph type="body" sz="half" idx="2"/>
            <p:custDataLst>
              <p:tags r:id="rId5"/>
            </p:custDataLst>
          </p:nvPr>
        </p:nvSpPr>
        <p:spPr/>
        <p:txBody>
          <a:bodyPr/>
          <a:lstStyle/>
          <a:p>
            <a:endParaRPr lang="fr-CA" dirty="0"/>
          </a:p>
        </p:txBody>
      </p:sp>
      <p:sp>
        <p:nvSpPr>
          <p:cNvPr id="8" name="Title 7">
            <a:extLst>
              <a:ext uri="{FF2B5EF4-FFF2-40B4-BE49-F238E27FC236}">
                <a16:creationId xmlns:a16="http://schemas.microsoft.com/office/drawing/2014/main" id="{3110EA62-BCE2-E74C-964F-7B946D099E66}"/>
              </a:ext>
            </a:extLst>
          </p:cNvPr>
          <p:cNvSpPr>
            <a:spLocks noGrp="1"/>
          </p:cNvSpPr>
          <p:nvPr>
            <p:ph type="title"/>
            <p:custDataLst>
              <p:tags r:id="rId6"/>
            </p:custDataLst>
          </p:nvPr>
        </p:nvSpPr>
        <p:spPr>
          <a:xfrm>
            <a:off x="479424" y="1"/>
            <a:ext cx="11159375" cy="1044000"/>
          </a:xfrm>
        </p:spPr>
        <p:txBody>
          <a:bodyPr>
            <a:normAutofit/>
          </a:bodyPr>
          <a:lstStyle/>
          <a:p>
            <a:r>
              <a:rPr lang="fr-CA" dirty="0"/>
              <a:t>Crédit d’impôt pour revenu de pension </a:t>
            </a:r>
          </a:p>
        </p:txBody>
      </p:sp>
    </p:spTree>
    <p:extLst>
      <p:ext uri="{BB962C8B-B14F-4D97-AF65-F5344CB8AC3E}">
        <p14:creationId xmlns:p14="http://schemas.microsoft.com/office/powerpoint/2010/main" val="289201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5160ED-7BEE-984A-8458-C29AF26ACC44}"/>
              </a:ext>
            </a:extLst>
          </p:cNvPr>
          <p:cNvSpPr>
            <a:spLocks noGrp="1"/>
          </p:cNvSpPr>
          <p:nvPr>
            <p:ph type="sldNum" sz="quarter" idx="12"/>
            <p:custDataLst>
              <p:tags r:id="rId1"/>
            </p:custDataLst>
          </p:nvPr>
        </p:nvSpPr>
        <p:spPr/>
        <p:txBody>
          <a:bodyPr/>
          <a:lstStyle/>
          <a:p>
            <a:fld id="{9AA69388-60FF-46E0-B068-9E74D46E27BB}" type="slidenum">
              <a:rPr lang="fr-CA" smtClean="0"/>
              <a:t>12</a:t>
            </a:fld>
            <a:endParaRPr lang="fr-CA" dirty="0"/>
          </a:p>
        </p:txBody>
      </p:sp>
      <p:sp>
        <p:nvSpPr>
          <p:cNvPr id="4" name="Text Placeholder 3">
            <a:extLst>
              <a:ext uri="{FF2B5EF4-FFF2-40B4-BE49-F238E27FC236}">
                <a16:creationId xmlns:a16="http://schemas.microsoft.com/office/drawing/2014/main" id="{2E16C9C1-680E-FC4A-A14C-AC90A3D64FF9}"/>
              </a:ext>
            </a:extLst>
          </p:cNvPr>
          <p:cNvSpPr>
            <a:spLocks noGrp="1"/>
          </p:cNvSpPr>
          <p:nvPr>
            <p:ph type="body" sz="half" idx="2"/>
            <p:custDataLst>
              <p:tags r:id="rId2"/>
            </p:custDataLst>
          </p:nvPr>
        </p:nvSpPr>
        <p:spPr/>
        <p:txBody>
          <a:bodyPr/>
          <a:lstStyle/>
          <a:p>
            <a:endParaRPr lang="fr-CA" dirty="0"/>
          </a:p>
        </p:txBody>
      </p:sp>
      <p:sp>
        <p:nvSpPr>
          <p:cNvPr id="5" name="Title 4">
            <a:extLst>
              <a:ext uri="{FF2B5EF4-FFF2-40B4-BE49-F238E27FC236}">
                <a16:creationId xmlns:a16="http://schemas.microsoft.com/office/drawing/2014/main" id="{9AF4918C-6036-8B48-9843-BB86095300A9}"/>
              </a:ext>
            </a:extLst>
          </p:cNvPr>
          <p:cNvSpPr>
            <a:spLocks noGrp="1"/>
          </p:cNvSpPr>
          <p:nvPr>
            <p:ph type="title"/>
            <p:custDataLst>
              <p:tags r:id="rId3"/>
            </p:custDataLst>
          </p:nvPr>
        </p:nvSpPr>
        <p:spPr/>
        <p:txBody>
          <a:bodyPr/>
          <a:lstStyle/>
          <a:p>
            <a:r>
              <a:rPr lang="fr-CA" dirty="0"/>
              <a:t>Feuillet T5</a:t>
            </a:r>
          </a:p>
        </p:txBody>
      </p:sp>
      <p:sp>
        <p:nvSpPr>
          <p:cNvPr id="6" name="Text Placeholder 5">
            <a:extLst>
              <a:ext uri="{FF2B5EF4-FFF2-40B4-BE49-F238E27FC236}">
                <a16:creationId xmlns:a16="http://schemas.microsoft.com/office/drawing/2014/main" id="{2AF3D8C2-B63D-3647-9E37-CDE2A941B4E3}"/>
              </a:ext>
            </a:extLst>
          </p:cNvPr>
          <p:cNvSpPr>
            <a:spLocks noGrp="1"/>
          </p:cNvSpPr>
          <p:nvPr>
            <p:ph type="body" idx="1"/>
            <p:custDataLst>
              <p:tags r:id="rId4"/>
            </p:custDataLst>
          </p:nvPr>
        </p:nvSpPr>
        <p:spPr/>
        <p:txBody>
          <a:bodyPr/>
          <a:lstStyle/>
          <a:p>
            <a:r>
              <a:rPr lang="fr-CA" b="1" dirty="0"/>
              <a:t>CPG de 500 000 $ à 2,50 %</a:t>
            </a:r>
            <a:endParaRPr lang="fr-CA" dirty="0"/>
          </a:p>
        </p:txBody>
      </p:sp>
      <p:pic>
        <p:nvPicPr>
          <p:cNvPr id="7" name="Picture 6">
            <a:extLst>
              <a:ext uri="{FF2B5EF4-FFF2-40B4-BE49-F238E27FC236}">
                <a16:creationId xmlns:a16="http://schemas.microsoft.com/office/drawing/2014/main" id="{AA8538D3-D535-164C-A55F-3800FFB02FD8}"/>
              </a:ext>
            </a:extLst>
          </p:cNvPr>
          <p:cNvPicPr>
            <a:picLocks noChangeAspect="1"/>
          </p:cNvPicPr>
          <p:nvPr>
            <p:custDataLst>
              <p:tags r:id="rId5"/>
            </p:custDataLst>
          </p:nvPr>
        </p:nvPicPr>
        <p:blipFill>
          <a:blip r:embed="rId11"/>
          <a:stretch>
            <a:fillRect/>
          </a:stretch>
        </p:blipFill>
        <p:spPr>
          <a:xfrm>
            <a:off x="335280" y="1508490"/>
            <a:ext cx="8326909" cy="4312013"/>
          </a:xfrm>
          <a:prstGeom prst="rect">
            <a:avLst/>
          </a:prstGeom>
        </p:spPr>
      </p:pic>
      <p:sp>
        <p:nvSpPr>
          <p:cNvPr id="8" name="TextBox 7">
            <a:extLst>
              <a:ext uri="{FF2B5EF4-FFF2-40B4-BE49-F238E27FC236}">
                <a16:creationId xmlns:a16="http://schemas.microsoft.com/office/drawing/2014/main" id="{5682A4C3-6B55-384C-9F22-A9CDD2572BD0}"/>
              </a:ext>
            </a:extLst>
          </p:cNvPr>
          <p:cNvSpPr txBox="1"/>
          <p:nvPr>
            <p:custDataLst>
              <p:tags r:id="rId6"/>
            </p:custDataLst>
          </p:nvPr>
        </p:nvSpPr>
        <p:spPr>
          <a:xfrm>
            <a:off x="5601600" y="1628507"/>
            <a:ext cx="914400" cy="451901"/>
          </a:xfrm>
          <a:prstGeom prst="rect">
            <a:avLst/>
          </a:prstGeom>
          <a:noFill/>
        </p:spPr>
        <p:txBody>
          <a:bodyPr wrap="none" lIns="0" tIns="72000" rIns="0" bIns="72000" rtlCol="0" anchor="ctr">
            <a:noAutofit/>
          </a:bodyPr>
          <a:lstStyle/>
          <a:p>
            <a:pPr algn="ctr"/>
            <a:r>
              <a:rPr lang="fr-CA" sz="1400" dirty="0">
                <a:solidFill>
                  <a:schemeClr val="tx1"/>
                </a:solidFill>
              </a:rPr>
              <a:t>2012</a:t>
            </a:r>
          </a:p>
        </p:txBody>
      </p:sp>
      <p:sp>
        <p:nvSpPr>
          <p:cNvPr id="9" name="TextBox 8">
            <a:extLst>
              <a:ext uri="{FF2B5EF4-FFF2-40B4-BE49-F238E27FC236}">
                <a16:creationId xmlns:a16="http://schemas.microsoft.com/office/drawing/2014/main" id="{8C2FE2BE-57B2-964C-80DB-CBE1CEB92483}"/>
              </a:ext>
            </a:extLst>
          </p:cNvPr>
          <p:cNvSpPr txBox="1"/>
          <p:nvPr>
            <p:custDataLst>
              <p:tags r:id="rId7"/>
            </p:custDataLst>
          </p:nvPr>
        </p:nvSpPr>
        <p:spPr>
          <a:xfrm>
            <a:off x="5775960" y="2198929"/>
            <a:ext cx="914400" cy="241670"/>
          </a:xfrm>
          <a:prstGeom prst="rect">
            <a:avLst/>
          </a:prstGeom>
          <a:noFill/>
        </p:spPr>
        <p:txBody>
          <a:bodyPr wrap="none" lIns="0" tIns="72000" rIns="0" bIns="72000" rtlCol="0" anchor="ctr">
            <a:noAutofit/>
          </a:bodyPr>
          <a:lstStyle/>
          <a:p>
            <a:pPr algn="ctr"/>
            <a:r>
              <a:rPr lang="fr-CA" sz="1200" b="1" dirty="0">
                <a:solidFill>
                  <a:schemeClr val="accent1"/>
                </a:solidFill>
              </a:rPr>
              <a:t>12 500 $</a:t>
            </a:r>
          </a:p>
        </p:txBody>
      </p:sp>
      <p:sp>
        <p:nvSpPr>
          <p:cNvPr id="10" name="Rectangle 9">
            <a:extLst>
              <a:ext uri="{FF2B5EF4-FFF2-40B4-BE49-F238E27FC236}">
                <a16:creationId xmlns:a16="http://schemas.microsoft.com/office/drawing/2014/main" id="{0D0E1FFB-DEF4-D945-9621-2A1722452741}"/>
              </a:ext>
            </a:extLst>
          </p:cNvPr>
          <p:cNvSpPr/>
          <p:nvPr>
            <p:custDataLst>
              <p:tags r:id="rId8"/>
            </p:custDataLst>
          </p:nvPr>
        </p:nvSpPr>
        <p:spPr>
          <a:xfrm>
            <a:off x="8743463" y="2011680"/>
            <a:ext cx="2874000" cy="1692771"/>
          </a:xfrm>
          <a:prstGeom prst="rect">
            <a:avLst/>
          </a:prstGeom>
        </p:spPr>
        <p:txBody>
          <a:bodyPr wrap="square">
            <a:spAutoFit/>
          </a:bodyPr>
          <a:lstStyle/>
          <a:p>
            <a:r>
              <a:rPr lang="fr-CA" sz="3200" b="1" dirty="0">
                <a:solidFill>
                  <a:schemeClr val="accent1"/>
                </a:solidFill>
                <a:latin typeface="Calibri" panose="020F0502020204030204" pitchFamily="34" charset="0"/>
                <a:cs typeface="Calibri" panose="020F0502020204030204" pitchFamily="34" charset="0"/>
              </a:rPr>
              <a:t>Case 13</a:t>
            </a:r>
            <a:br>
              <a:rPr lang="fr-CA" sz="1800" b="1" dirty="0">
                <a:latin typeface="Calibri" panose="020F0502020204030204" pitchFamily="34" charset="0"/>
                <a:cs typeface="Calibri" panose="020F0502020204030204" pitchFamily="34" charset="0"/>
              </a:rPr>
            </a:br>
            <a:r>
              <a:rPr lang="fr-CA" sz="1800" b="1" dirty="0"/>
              <a:t>Intérêt de sources canadiennes </a:t>
            </a:r>
            <a:endParaRPr lang="fr-CA" sz="1800" dirty="0"/>
          </a:p>
          <a:p>
            <a:r>
              <a:rPr lang="fr-CA" sz="1800" dirty="0"/>
              <a:t>Comprend l’intérêt </a:t>
            </a:r>
            <a:br>
              <a:rPr lang="fr-CA" sz="1800" dirty="0"/>
            </a:br>
            <a:r>
              <a:rPr lang="fr-CA" sz="1800" dirty="0"/>
              <a:t>sur les CPG</a:t>
            </a:r>
          </a:p>
        </p:txBody>
      </p:sp>
    </p:spTree>
    <p:extLst>
      <p:ext uri="{BB962C8B-B14F-4D97-AF65-F5344CB8AC3E}">
        <p14:creationId xmlns:p14="http://schemas.microsoft.com/office/powerpoint/2010/main" val="306896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5160ED-7BEE-984A-8458-C29AF26ACC44}"/>
              </a:ext>
            </a:extLst>
          </p:cNvPr>
          <p:cNvSpPr>
            <a:spLocks noGrp="1"/>
          </p:cNvSpPr>
          <p:nvPr>
            <p:ph type="sldNum" sz="quarter" idx="12"/>
            <p:custDataLst>
              <p:tags r:id="rId1"/>
            </p:custDataLst>
          </p:nvPr>
        </p:nvSpPr>
        <p:spPr/>
        <p:txBody>
          <a:bodyPr/>
          <a:lstStyle/>
          <a:p>
            <a:fld id="{9AA69388-60FF-46E0-B068-9E74D46E27BB}" type="slidenum">
              <a:rPr lang="fr-CA" smtClean="0"/>
              <a:t>13</a:t>
            </a:fld>
            <a:endParaRPr lang="fr-CA" dirty="0"/>
          </a:p>
        </p:txBody>
      </p:sp>
      <p:sp>
        <p:nvSpPr>
          <p:cNvPr id="5" name="Title 4">
            <a:extLst>
              <a:ext uri="{FF2B5EF4-FFF2-40B4-BE49-F238E27FC236}">
                <a16:creationId xmlns:a16="http://schemas.microsoft.com/office/drawing/2014/main" id="{9AF4918C-6036-8B48-9843-BB86095300A9}"/>
              </a:ext>
            </a:extLst>
          </p:cNvPr>
          <p:cNvSpPr>
            <a:spLocks noGrp="1"/>
          </p:cNvSpPr>
          <p:nvPr>
            <p:ph type="title"/>
            <p:custDataLst>
              <p:tags r:id="rId2"/>
            </p:custDataLst>
          </p:nvPr>
        </p:nvSpPr>
        <p:spPr/>
        <p:txBody>
          <a:bodyPr/>
          <a:lstStyle/>
          <a:p>
            <a:r>
              <a:rPr lang="fr-CA" dirty="0"/>
              <a:t>Feuillet T5 </a:t>
            </a:r>
          </a:p>
        </p:txBody>
      </p:sp>
      <p:sp>
        <p:nvSpPr>
          <p:cNvPr id="6" name="Text Placeholder 5">
            <a:extLst>
              <a:ext uri="{FF2B5EF4-FFF2-40B4-BE49-F238E27FC236}">
                <a16:creationId xmlns:a16="http://schemas.microsoft.com/office/drawing/2014/main" id="{2AF3D8C2-B63D-3647-9E37-CDE2A941B4E3}"/>
              </a:ext>
            </a:extLst>
          </p:cNvPr>
          <p:cNvSpPr>
            <a:spLocks noGrp="1"/>
          </p:cNvSpPr>
          <p:nvPr>
            <p:ph type="body" idx="1"/>
            <p:custDataLst>
              <p:tags r:id="rId3"/>
            </p:custDataLst>
          </p:nvPr>
        </p:nvSpPr>
        <p:spPr/>
        <p:txBody>
          <a:bodyPr/>
          <a:lstStyle/>
          <a:p>
            <a:r>
              <a:rPr lang="fr-CA" b="1" dirty="0"/>
              <a:t>CPG assurance de 500 000 $ à 2,25 %</a:t>
            </a:r>
            <a:endParaRPr lang="fr-CA" dirty="0"/>
          </a:p>
        </p:txBody>
      </p:sp>
      <p:pic>
        <p:nvPicPr>
          <p:cNvPr id="7" name="Picture 6">
            <a:extLst>
              <a:ext uri="{FF2B5EF4-FFF2-40B4-BE49-F238E27FC236}">
                <a16:creationId xmlns:a16="http://schemas.microsoft.com/office/drawing/2014/main" id="{AA8538D3-D535-164C-A55F-3800FFB02FD8}"/>
              </a:ext>
            </a:extLst>
          </p:cNvPr>
          <p:cNvPicPr>
            <a:picLocks noChangeAspect="1"/>
          </p:cNvPicPr>
          <p:nvPr>
            <p:custDataLst>
              <p:tags r:id="rId4"/>
            </p:custDataLst>
          </p:nvPr>
        </p:nvPicPr>
        <p:blipFill>
          <a:blip r:embed="rId11"/>
          <a:stretch>
            <a:fillRect/>
          </a:stretch>
        </p:blipFill>
        <p:spPr>
          <a:xfrm>
            <a:off x="335280" y="1508490"/>
            <a:ext cx="8326909" cy="4312013"/>
          </a:xfrm>
          <a:prstGeom prst="rect">
            <a:avLst/>
          </a:prstGeom>
        </p:spPr>
      </p:pic>
      <p:sp>
        <p:nvSpPr>
          <p:cNvPr id="8" name="TextBox 7">
            <a:extLst>
              <a:ext uri="{FF2B5EF4-FFF2-40B4-BE49-F238E27FC236}">
                <a16:creationId xmlns:a16="http://schemas.microsoft.com/office/drawing/2014/main" id="{5682A4C3-6B55-384C-9F22-A9CDD2572BD0}"/>
              </a:ext>
            </a:extLst>
          </p:cNvPr>
          <p:cNvSpPr txBox="1"/>
          <p:nvPr>
            <p:custDataLst>
              <p:tags r:id="rId5"/>
            </p:custDataLst>
          </p:nvPr>
        </p:nvSpPr>
        <p:spPr>
          <a:xfrm>
            <a:off x="5601600" y="1628507"/>
            <a:ext cx="914400" cy="451901"/>
          </a:xfrm>
          <a:prstGeom prst="rect">
            <a:avLst/>
          </a:prstGeom>
          <a:noFill/>
        </p:spPr>
        <p:txBody>
          <a:bodyPr wrap="none" lIns="0" tIns="72000" rIns="0" bIns="72000" rtlCol="0" anchor="ctr">
            <a:noAutofit/>
          </a:bodyPr>
          <a:lstStyle/>
          <a:p>
            <a:pPr algn="ctr"/>
            <a:r>
              <a:rPr lang="fr-CA" sz="1400" dirty="0">
                <a:solidFill>
                  <a:schemeClr val="tx1"/>
                </a:solidFill>
              </a:rPr>
              <a:t>2012</a:t>
            </a:r>
          </a:p>
        </p:txBody>
      </p:sp>
      <p:sp>
        <p:nvSpPr>
          <p:cNvPr id="9" name="TextBox 8">
            <a:extLst>
              <a:ext uri="{FF2B5EF4-FFF2-40B4-BE49-F238E27FC236}">
                <a16:creationId xmlns:a16="http://schemas.microsoft.com/office/drawing/2014/main" id="{8C2FE2BE-57B2-964C-80DB-CBE1CEB92483}"/>
              </a:ext>
            </a:extLst>
          </p:cNvPr>
          <p:cNvSpPr txBox="1"/>
          <p:nvPr>
            <p:custDataLst>
              <p:tags r:id="rId6"/>
            </p:custDataLst>
          </p:nvPr>
        </p:nvSpPr>
        <p:spPr>
          <a:xfrm>
            <a:off x="2987040" y="3294372"/>
            <a:ext cx="914400" cy="241670"/>
          </a:xfrm>
          <a:prstGeom prst="rect">
            <a:avLst/>
          </a:prstGeom>
          <a:noFill/>
        </p:spPr>
        <p:txBody>
          <a:bodyPr wrap="none" lIns="0" tIns="72000" rIns="0" bIns="72000" rtlCol="0" anchor="ctr">
            <a:noAutofit/>
          </a:bodyPr>
          <a:lstStyle/>
          <a:p>
            <a:pPr algn="ctr"/>
            <a:r>
              <a:rPr lang="fr-CA" sz="1200" b="1" dirty="0">
                <a:solidFill>
                  <a:schemeClr val="accent1"/>
                </a:solidFill>
              </a:rPr>
              <a:t>11 250 $</a:t>
            </a:r>
          </a:p>
        </p:txBody>
      </p:sp>
      <p:sp>
        <p:nvSpPr>
          <p:cNvPr id="10" name="Rectangle 9">
            <a:extLst>
              <a:ext uri="{FF2B5EF4-FFF2-40B4-BE49-F238E27FC236}">
                <a16:creationId xmlns:a16="http://schemas.microsoft.com/office/drawing/2014/main" id="{0D0E1FFB-DEF4-D945-9621-2A1722452741}"/>
              </a:ext>
            </a:extLst>
          </p:cNvPr>
          <p:cNvSpPr/>
          <p:nvPr>
            <p:custDataLst>
              <p:tags r:id="rId7"/>
            </p:custDataLst>
          </p:nvPr>
        </p:nvSpPr>
        <p:spPr>
          <a:xfrm>
            <a:off x="8764799" y="2334803"/>
            <a:ext cx="2874000" cy="3816429"/>
          </a:xfrm>
          <a:prstGeom prst="rect">
            <a:avLst/>
          </a:prstGeom>
        </p:spPr>
        <p:txBody>
          <a:bodyPr wrap="square">
            <a:spAutoFit/>
          </a:bodyPr>
          <a:lstStyle/>
          <a:p>
            <a:r>
              <a:rPr lang="fr-CA" sz="3200" b="1" dirty="0">
                <a:solidFill>
                  <a:schemeClr val="accent1"/>
                </a:solidFill>
                <a:latin typeface="Calibri" panose="020F0502020204030204" pitchFamily="34" charset="0"/>
                <a:cs typeface="Calibri" panose="020F0502020204030204" pitchFamily="34" charset="0"/>
              </a:rPr>
              <a:t>Case 19</a:t>
            </a:r>
            <a:br>
              <a:rPr lang="fr-CA" sz="1800" b="1" dirty="0">
                <a:latin typeface="Calibri" panose="020F0502020204030204" pitchFamily="34" charset="0"/>
                <a:cs typeface="Calibri" panose="020F0502020204030204" pitchFamily="34" charset="0"/>
              </a:rPr>
            </a:br>
            <a:r>
              <a:rPr lang="fr-CA" b="1" dirty="0"/>
              <a:t>Revenus accumulés : CPG assurance </a:t>
            </a:r>
            <a:br>
              <a:rPr lang="fr-CA" b="1" dirty="0"/>
            </a:br>
            <a:r>
              <a:rPr lang="fr-CA" sz="1800" dirty="0"/>
              <a:t>Si vous avez 65 ans ou plus </a:t>
            </a:r>
            <a:br>
              <a:rPr lang="fr-CA" sz="1800" dirty="0"/>
            </a:br>
            <a:r>
              <a:rPr lang="fr-CA" sz="1800" dirty="0"/>
              <a:t>à la fin de l’année, vous pouvez déclarer ce montant comme revenu de pension (ligne 115 de la déclaration de revenus); sinon, il faut </a:t>
            </a:r>
            <a:br>
              <a:rPr lang="fr-CA" sz="1800" dirty="0"/>
            </a:br>
            <a:r>
              <a:rPr lang="fr-CA" sz="1800" dirty="0"/>
              <a:t>le déclarer comme intérêt (ligne 121).</a:t>
            </a:r>
          </a:p>
          <a:p>
            <a:endParaRPr lang="fr-CA" sz="1800" dirty="0">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8DD4824-E70E-6743-A3B1-EBE8918442F1}"/>
              </a:ext>
            </a:extLst>
          </p:cNvPr>
          <p:cNvSpPr txBox="1"/>
          <p:nvPr>
            <p:custDataLst>
              <p:tags r:id="rId8"/>
            </p:custDataLst>
          </p:nvPr>
        </p:nvSpPr>
        <p:spPr>
          <a:xfrm>
            <a:off x="2072640" y="3294372"/>
            <a:ext cx="914400" cy="241670"/>
          </a:xfrm>
          <a:prstGeom prst="rect">
            <a:avLst/>
          </a:prstGeom>
          <a:noFill/>
        </p:spPr>
        <p:txBody>
          <a:bodyPr wrap="none" lIns="0" tIns="72000" rIns="0" bIns="72000" rtlCol="0" anchor="ctr">
            <a:noAutofit/>
          </a:bodyPr>
          <a:lstStyle/>
          <a:p>
            <a:pPr algn="ctr"/>
            <a:r>
              <a:rPr lang="fr-CA" sz="1200" b="1" dirty="0">
                <a:solidFill>
                  <a:schemeClr val="accent1"/>
                </a:solidFill>
              </a:rPr>
              <a:t>19</a:t>
            </a:r>
          </a:p>
        </p:txBody>
      </p:sp>
    </p:spTree>
    <p:extLst>
      <p:ext uri="{BB962C8B-B14F-4D97-AF65-F5344CB8AC3E}">
        <p14:creationId xmlns:p14="http://schemas.microsoft.com/office/powerpoint/2010/main" val="62114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DE9E18-719B-DB45-A21F-2C8AC9B2741E}"/>
              </a:ext>
            </a:extLst>
          </p:cNvPr>
          <p:cNvSpPr>
            <a:spLocks noGrp="1"/>
          </p:cNvSpPr>
          <p:nvPr>
            <p:ph type="sldNum" sz="quarter" idx="12"/>
            <p:custDataLst>
              <p:tags r:id="rId1"/>
            </p:custDataLst>
          </p:nvPr>
        </p:nvSpPr>
        <p:spPr>
          <a:xfrm>
            <a:off x="0" y="6487578"/>
            <a:ext cx="478800" cy="365125"/>
          </a:xfrm>
        </p:spPr>
        <p:txBody>
          <a:bodyPr/>
          <a:lstStyle/>
          <a:p>
            <a:fld id="{9AA69388-60FF-46E0-B068-9E74D46E27BB}" type="slidenum">
              <a:rPr lang="fr-CA" smtClean="0"/>
              <a:pPr/>
              <a:t>14</a:t>
            </a:fld>
            <a:endParaRPr lang="fr-CA" dirty="0"/>
          </a:p>
        </p:txBody>
      </p:sp>
      <p:graphicFrame>
        <p:nvGraphicFramePr>
          <p:cNvPr id="7" name="Table 7">
            <a:extLst>
              <a:ext uri="{FF2B5EF4-FFF2-40B4-BE49-F238E27FC236}">
                <a16:creationId xmlns:a16="http://schemas.microsoft.com/office/drawing/2014/main" id="{81167FD0-2F3E-E34D-9A59-76D7959AE87F}"/>
              </a:ext>
            </a:extLst>
          </p:cNvPr>
          <p:cNvGraphicFramePr>
            <a:graphicFrameLocks noGrp="1"/>
          </p:cNvGraphicFramePr>
          <p:nvPr>
            <p:ph idx="13"/>
            <p:custDataLst>
              <p:tags r:id="rId2"/>
            </p:custDataLst>
            <p:extLst>
              <p:ext uri="{D42A27DB-BD31-4B8C-83A1-F6EECF244321}">
                <p14:modId xmlns:p14="http://schemas.microsoft.com/office/powerpoint/2010/main" val="3414744925"/>
              </p:ext>
            </p:extLst>
          </p:nvPr>
        </p:nvGraphicFramePr>
        <p:xfrm>
          <a:off x="479425" y="1412875"/>
          <a:ext cx="11159373" cy="2473325"/>
        </p:xfrm>
        <a:graphic>
          <a:graphicData uri="http://schemas.openxmlformats.org/drawingml/2006/table">
            <a:tbl>
              <a:tblPr firstRow="1" bandRow="1">
                <a:tableStyleId>{2D5ABB26-0587-4C30-8999-92F81FD0307C}</a:tableStyleId>
              </a:tblPr>
              <a:tblGrid>
                <a:gridCol w="3719791">
                  <a:extLst>
                    <a:ext uri="{9D8B030D-6E8A-4147-A177-3AD203B41FA5}">
                      <a16:colId xmlns:a16="http://schemas.microsoft.com/office/drawing/2014/main" val="1663592501"/>
                    </a:ext>
                  </a:extLst>
                </a:gridCol>
                <a:gridCol w="3719791">
                  <a:extLst>
                    <a:ext uri="{9D8B030D-6E8A-4147-A177-3AD203B41FA5}">
                      <a16:colId xmlns:a16="http://schemas.microsoft.com/office/drawing/2014/main" val="1939323441"/>
                    </a:ext>
                  </a:extLst>
                </a:gridCol>
                <a:gridCol w="3719791">
                  <a:extLst>
                    <a:ext uri="{9D8B030D-6E8A-4147-A177-3AD203B41FA5}">
                      <a16:colId xmlns:a16="http://schemas.microsoft.com/office/drawing/2014/main" val="1622609408"/>
                    </a:ext>
                  </a:extLst>
                </a:gridCol>
              </a:tblGrid>
              <a:tr h="741998">
                <a:tc>
                  <a:txBody>
                    <a:bodyPr/>
                    <a:lstStyle/>
                    <a:p>
                      <a:endParaRPr lang="fr-CA" sz="1800" noProof="0" dirty="0"/>
                    </a:p>
                  </a:txBody>
                  <a:tcPr anchor="ctr">
                    <a:lnB w="6350" cap="flat" cmpd="sng" algn="ctr">
                      <a:solidFill>
                        <a:schemeClr val="tx2"/>
                      </a:solidFill>
                      <a:prstDash val="solid"/>
                      <a:round/>
                      <a:headEnd type="none" w="med" len="med"/>
                      <a:tailEnd type="none" w="med" len="med"/>
                    </a:lnB>
                  </a:tcPr>
                </a:tc>
                <a:tc>
                  <a:txBody>
                    <a:bodyPr/>
                    <a:lstStyle/>
                    <a:p>
                      <a:r>
                        <a:rPr lang="fr-CA" sz="1800" b="1" noProof="0" dirty="0"/>
                        <a:t>Hommes</a:t>
                      </a:r>
                    </a:p>
                  </a:txBody>
                  <a:tcPr anchor="ctr">
                    <a:lnB w="6350" cap="flat" cmpd="sng" algn="ctr">
                      <a:solidFill>
                        <a:schemeClr val="tx2"/>
                      </a:solidFill>
                      <a:prstDash val="solid"/>
                      <a:round/>
                      <a:headEnd type="none" w="med" len="med"/>
                      <a:tailEnd type="none" w="med" len="med"/>
                    </a:lnB>
                  </a:tcPr>
                </a:tc>
                <a:tc>
                  <a:txBody>
                    <a:bodyPr/>
                    <a:lstStyle/>
                    <a:p>
                      <a:r>
                        <a:rPr lang="fr-CA" sz="1800" b="1" noProof="0" dirty="0"/>
                        <a:t>Femmes</a:t>
                      </a:r>
                    </a:p>
                  </a:txBody>
                  <a:tcPr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82991832"/>
                  </a:ext>
                </a:extLst>
              </a:tr>
              <a:tr h="577109">
                <a:tc>
                  <a:txBody>
                    <a:bodyPr/>
                    <a:lstStyle/>
                    <a:p>
                      <a:pPr marL="0" algn="l" defTabSz="914400" rtl="0" eaLnBrk="1" latinLnBrk="0" hangingPunct="1"/>
                      <a:r>
                        <a:rPr lang="fr-CA" sz="1800" b="1" kern="1200" noProof="0" dirty="0">
                          <a:solidFill>
                            <a:schemeClr val="tx1"/>
                          </a:solidFill>
                          <a:latin typeface="+mn-lt"/>
                          <a:ea typeface="+mn-ea"/>
                          <a:cs typeface="+mn-cs"/>
                        </a:rPr>
                        <a:t>Âge </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fr-CA" sz="1800" noProof="0" dirty="0"/>
                        <a:t>65 ans</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fr-CA" sz="1800" noProof="0" dirty="0"/>
                        <a:t>65 ans</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99105544"/>
                  </a:ext>
                </a:extLst>
              </a:tr>
              <a:tr h="577109">
                <a:tc>
                  <a:txBody>
                    <a:bodyPr/>
                    <a:lstStyle/>
                    <a:p>
                      <a:pPr marL="0" algn="l" defTabSz="914400" rtl="0" eaLnBrk="1" latinLnBrk="0" hangingPunct="1"/>
                      <a:r>
                        <a:rPr lang="fr-CA" sz="1800" b="1" kern="1200" noProof="0" dirty="0">
                          <a:solidFill>
                            <a:schemeClr val="tx1"/>
                          </a:solidFill>
                          <a:latin typeface="+mn-lt"/>
                          <a:ea typeface="+mn-ea"/>
                          <a:cs typeface="+mn-cs"/>
                        </a:rPr>
                        <a:t>Revenu net </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fr-CA" sz="1800" noProof="0" dirty="0"/>
                        <a:t>100 000 $</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fr-CA" sz="1800" noProof="0" dirty="0"/>
                        <a:t>25 000 $</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75084939"/>
                  </a:ext>
                </a:extLst>
              </a:tr>
              <a:tr h="577109">
                <a:tc>
                  <a:txBody>
                    <a:bodyPr/>
                    <a:lstStyle/>
                    <a:p>
                      <a:pPr marL="0" algn="l" defTabSz="914400" rtl="0" eaLnBrk="1" latinLnBrk="0" hangingPunct="1"/>
                      <a:r>
                        <a:rPr lang="fr-CA" sz="1800" b="1" kern="1200" noProof="0" dirty="0">
                          <a:solidFill>
                            <a:schemeClr val="tx1"/>
                          </a:solidFill>
                          <a:latin typeface="+mn-lt"/>
                          <a:ea typeface="+mn-ea"/>
                          <a:cs typeface="+mn-cs"/>
                        </a:rPr>
                        <a:t>Taux d'imposition marginal (C.-B.)</a:t>
                      </a:r>
                    </a:p>
                  </a:txBody>
                  <a:tcPr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CA" sz="1800" noProof="0" dirty="0"/>
                        <a:t>45,70 %</a:t>
                      </a:r>
                    </a:p>
                  </a:txBody>
                  <a:tcPr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CA" sz="1800" noProof="0" dirty="0"/>
                        <a:t>23,30 %</a:t>
                      </a:r>
                    </a:p>
                  </a:txBody>
                  <a:tcPr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84133144"/>
                  </a:ext>
                </a:extLst>
              </a:tr>
            </a:tbl>
          </a:graphicData>
        </a:graphic>
      </p:graphicFrame>
      <p:sp>
        <p:nvSpPr>
          <p:cNvPr id="11" name="Text Placeholder 10">
            <a:extLst>
              <a:ext uri="{FF2B5EF4-FFF2-40B4-BE49-F238E27FC236}">
                <a16:creationId xmlns:a16="http://schemas.microsoft.com/office/drawing/2014/main" id="{F738B647-5C18-7D47-99E1-9FA8F9BDA2B2}"/>
              </a:ext>
            </a:extLst>
          </p:cNvPr>
          <p:cNvSpPr>
            <a:spLocks noGrp="1"/>
          </p:cNvSpPr>
          <p:nvPr>
            <p:ph type="body" sz="half" idx="2"/>
            <p:custDataLst>
              <p:tags r:id="rId3"/>
            </p:custDataLst>
          </p:nvPr>
        </p:nvSpPr>
        <p:spPr/>
        <p:txBody>
          <a:bodyPr/>
          <a:lstStyle/>
          <a:p>
            <a:endParaRPr lang="fr-CA" dirty="0"/>
          </a:p>
        </p:txBody>
      </p:sp>
      <p:sp>
        <p:nvSpPr>
          <p:cNvPr id="6" name="Title 5">
            <a:extLst>
              <a:ext uri="{FF2B5EF4-FFF2-40B4-BE49-F238E27FC236}">
                <a16:creationId xmlns:a16="http://schemas.microsoft.com/office/drawing/2014/main" id="{DD6CFC01-A44F-244F-938F-32F92B5A5D72}"/>
              </a:ext>
            </a:extLst>
          </p:cNvPr>
          <p:cNvSpPr>
            <a:spLocks noGrp="1"/>
          </p:cNvSpPr>
          <p:nvPr>
            <p:ph type="title"/>
            <p:custDataLst>
              <p:tags r:id="rId4"/>
            </p:custDataLst>
          </p:nvPr>
        </p:nvSpPr>
        <p:spPr>
          <a:xfrm>
            <a:off x="479424" y="1"/>
            <a:ext cx="11159375" cy="1044000"/>
          </a:xfrm>
        </p:spPr>
        <p:txBody>
          <a:bodyPr/>
          <a:lstStyle/>
          <a:p>
            <a:r>
              <a:rPr lang="fr-CA" dirty="0"/>
              <a:t>Exemple de fractionnement du revenu de pension </a:t>
            </a:r>
          </a:p>
        </p:txBody>
      </p:sp>
    </p:spTree>
    <p:extLst>
      <p:ext uri="{BB962C8B-B14F-4D97-AF65-F5344CB8AC3E}">
        <p14:creationId xmlns:p14="http://schemas.microsoft.com/office/powerpoint/2010/main" val="15703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281AFD-8A76-3842-8B53-4704432A4969}"/>
              </a:ext>
            </a:extLst>
          </p:cNvPr>
          <p:cNvSpPr>
            <a:spLocks noGrp="1"/>
          </p:cNvSpPr>
          <p:nvPr>
            <p:ph type="sldNum" sz="quarter" idx="12"/>
            <p:custDataLst>
              <p:tags r:id="rId1"/>
            </p:custDataLst>
          </p:nvPr>
        </p:nvSpPr>
        <p:spPr>
          <a:xfrm>
            <a:off x="0" y="6487578"/>
            <a:ext cx="478800" cy="365125"/>
          </a:xfrm>
        </p:spPr>
        <p:txBody>
          <a:bodyPr/>
          <a:lstStyle/>
          <a:p>
            <a:fld id="{9AA69388-60FF-46E0-B068-9E74D46E27BB}" type="slidenum">
              <a:rPr lang="fr-CA" smtClean="0"/>
              <a:pPr/>
              <a:t>15</a:t>
            </a:fld>
            <a:endParaRPr lang="fr-CA" dirty="0"/>
          </a:p>
        </p:txBody>
      </p:sp>
      <p:graphicFrame>
        <p:nvGraphicFramePr>
          <p:cNvPr id="12" name="Table 12">
            <a:extLst>
              <a:ext uri="{FF2B5EF4-FFF2-40B4-BE49-F238E27FC236}">
                <a16:creationId xmlns:a16="http://schemas.microsoft.com/office/drawing/2014/main" id="{AB7D33E0-330E-D24A-B356-63BF70BA8A13}"/>
              </a:ext>
            </a:extLst>
          </p:cNvPr>
          <p:cNvGraphicFramePr>
            <a:graphicFrameLocks noGrp="1"/>
          </p:cNvGraphicFramePr>
          <p:nvPr>
            <p:ph idx="13"/>
            <p:custDataLst>
              <p:tags r:id="rId2"/>
            </p:custDataLst>
            <p:extLst>
              <p:ext uri="{D42A27DB-BD31-4B8C-83A1-F6EECF244321}">
                <p14:modId xmlns:p14="http://schemas.microsoft.com/office/powerpoint/2010/main" val="2395462450"/>
              </p:ext>
            </p:extLst>
          </p:nvPr>
        </p:nvGraphicFramePr>
        <p:xfrm>
          <a:off x="479425" y="1412875"/>
          <a:ext cx="6696075" cy="4394200"/>
        </p:xfrm>
        <a:graphic>
          <a:graphicData uri="http://schemas.openxmlformats.org/drawingml/2006/table">
            <a:tbl>
              <a:tblPr firstRow="1" bandRow="1">
                <a:tableStyleId>{5C22544A-7EE6-4342-B048-85BDC9FD1C3A}</a:tableStyleId>
              </a:tblPr>
              <a:tblGrid>
                <a:gridCol w="2232025">
                  <a:extLst>
                    <a:ext uri="{9D8B030D-6E8A-4147-A177-3AD203B41FA5}">
                      <a16:colId xmlns:a16="http://schemas.microsoft.com/office/drawing/2014/main" val="1653452840"/>
                    </a:ext>
                  </a:extLst>
                </a:gridCol>
                <a:gridCol w="2232025">
                  <a:extLst>
                    <a:ext uri="{9D8B030D-6E8A-4147-A177-3AD203B41FA5}">
                      <a16:colId xmlns:a16="http://schemas.microsoft.com/office/drawing/2014/main" val="2357067397"/>
                    </a:ext>
                  </a:extLst>
                </a:gridCol>
                <a:gridCol w="2232025">
                  <a:extLst>
                    <a:ext uri="{9D8B030D-6E8A-4147-A177-3AD203B41FA5}">
                      <a16:colId xmlns:a16="http://schemas.microsoft.com/office/drawing/2014/main" val="3774131409"/>
                    </a:ext>
                  </a:extLst>
                </a:gridCol>
              </a:tblGrid>
              <a:tr h="549275">
                <a:tc>
                  <a:txBody>
                    <a:bodyPr/>
                    <a:lstStyle/>
                    <a:p>
                      <a:pPr algn="ctr"/>
                      <a:endParaRPr lang="fr-CA" noProof="0" dirty="0">
                        <a:solidFill>
                          <a:srgbClr val="FFFFFF"/>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b="1" noProof="0" dirty="0">
                          <a:solidFill>
                            <a:schemeClr val="tx2"/>
                          </a:solidFill>
                          <a:effectLst/>
                          <a:latin typeface="Calibri" panose="020F0502020204030204" pitchFamily="34" charset="0"/>
                          <a:cs typeface="Calibri" panose="020F0502020204030204" pitchFamily="34" charset="0"/>
                        </a:rPr>
                        <a:t>CPG </a:t>
                      </a:r>
                      <a:endParaRPr lang="fr-CA" noProof="0"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b="1" noProof="0" dirty="0">
                          <a:solidFill>
                            <a:schemeClr val="tx2"/>
                          </a:solidFill>
                          <a:effectLst/>
                          <a:latin typeface="Calibri" panose="020F0502020204030204" pitchFamily="34" charset="0"/>
                          <a:cs typeface="Calibri" panose="020F0502020204030204" pitchFamily="34" charset="0"/>
                        </a:rPr>
                        <a:t>CPG assurance </a:t>
                      </a:r>
                      <a:endParaRPr lang="fr-CA" noProof="0"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597611"/>
                  </a:ext>
                </a:extLst>
              </a:tr>
              <a:tr h="549275">
                <a:tc>
                  <a:txBody>
                    <a:bodyPr/>
                    <a:lstStyle/>
                    <a:p>
                      <a:r>
                        <a:rPr lang="fr-CA" b="1" noProof="0" dirty="0">
                          <a:effectLst/>
                          <a:latin typeface="Calibri" panose="020F0502020204030204" pitchFamily="34" charset="0"/>
                          <a:cs typeface="Calibri" panose="020F0502020204030204" pitchFamily="34" charset="0"/>
                        </a:rPr>
                        <a:t>Placement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effectLst/>
                          <a:latin typeface="Calibri" panose="020F0502020204030204" pitchFamily="34" charset="0"/>
                          <a:cs typeface="Calibri" panose="020F0502020204030204" pitchFamily="34" charset="0"/>
                        </a:rPr>
                        <a:t>500 000 $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effectLst/>
                          <a:latin typeface="Calibri" panose="020F0502020204030204" pitchFamily="34" charset="0"/>
                          <a:cs typeface="Calibri" panose="020F0502020204030204" pitchFamily="34" charset="0"/>
                        </a:rPr>
                        <a:t>500 000 $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816021"/>
                  </a:ext>
                </a:extLst>
              </a:tr>
              <a:tr h="549275">
                <a:tc>
                  <a:txBody>
                    <a:bodyPr/>
                    <a:lstStyle/>
                    <a:p>
                      <a:r>
                        <a:rPr lang="fr-CA" b="1" noProof="0" dirty="0">
                          <a:effectLst/>
                          <a:latin typeface="Calibri" panose="020F0502020204030204" pitchFamily="34" charset="0"/>
                          <a:cs typeface="Calibri" panose="020F0502020204030204" pitchFamily="34" charset="0"/>
                        </a:rPr>
                        <a:t>Durée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effectLst/>
                          <a:latin typeface="Calibri" panose="020F0502020204030204" pitchFamily="34" charset="0"/>
                          <a:cs typeface="Calibri" panose="020F0502020204030204" pitchFamily="34" charset="0"/>
                        </a:rPr>
                        <a:t>5 ans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effectLst/>
                          <a:latin typeface="Calibri" panose="020F0502020204030204" pitchFamily="34" charset="0"/>
                          <a:cs typeface="Calibri" panose="020F0502020204030204" pitchFamily="34" charset="0"/>
                        </a:rPr>
                        <a:t>5 ans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6462304"/>
                  </a:ext>
                </a:extLst>
              </a:tr>
              <a:tr h="549275">
                <a:tc>
                  <a:txBody>
                    <a:bodyPr/>
                    <a:lstStyle/>
                    <a:p>
                      <a:r>
                        <a:rPr lang="fr-CA" b="1" noProof="0" dirty="0">
                          <a:effectLst/>
                          <a:latin typeface="Calibri" panose="020F0502020204030204" pitchFamily="34" charset="0"/>
                          <a:cs typeface="Calibri" panose="020F0502020204030204" pitchFamily="34" charset="0"/>
                        </a:rPr>
                        <a:t>Taux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b="1" noProof="0" dirty="0">
                          <a:effectLst/>
                          <a:latin typeface="Calibri" panose="020F0502020204030204" pitchFamily="34" charset="0"/>
                          <a:cs typeface="Calibri" panose="020F0502020204030204" pitchFamily="34" charset="0"/>
                        </a:rPr>
                        <a:t>2,50 % </a:t>
                      </a:r>
                      <a:endParaRPr lang="fr-CA" noProof="0" dirty="0">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b="1" noProof="0" dirty="0">
                          <a:effectLst/>
                          <a:latin typeface="Calibri" panose="020F0502020204030204" pitchFamily="34" charset="0"/>
                          <a:cs typeface="Calibri" panose="020F0502020204030204" pitchFamily="34" charset="0"/>
                        </a:rPr>
                        <a:t>2,25 % </a:t>
                      </a:r>
                      <a:endParaRPr lang="fr-CA" noProof="0" dirty="0">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113399"/>
                  </a:ext>
                </a:extLst>
              </a:tr>
              <a:tr h="549275">
                <a:tc>
                  <a:txBody>
                    <a:bodyPr/>
                    <a:lstStyle/>
                    <a:p>
                      <a:r>
                        <a:rPr lang="fr-CA" b="1" noProof="0" dirty="0">
                          <a:effectLst/>
                          <a:latin typeface="Calibri" panose="020F0502020204030204" pitchFamily="34" charset="0"/>
                          <a:cs typeface="Calibri" panose="020F0502020204030204" pitchFamily="34" charset="0"/>
                        </a:rPr>
                        <a:t>Revenu de placement brut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effectLst/>
                          <a:latin typeface="Calibri" panose="020F0502020204030204" pitchFamily="34" charset="0"/>
                          <a:cs typeface="Calibri" panose="020F0502020204030204" pitchFamily="34" charset="0"/>
                        </a:rPr>
                        <a:t>12 500 $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effectLst/>
                          <a:latin typeface="Calibri" panose="020F0502020204030204" pitchFamily="34" charset="0"/>
                          <a:cs typeface="Calibri" panose="020F0502020204030204" pitchFamily="34" charset="0"/>
                        </a:rPr>
                        <a:t>11 250 $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4192094"/>
                  </a:ext>
                </a:extLst>
              </a:tr>
              <a:tr h="549275">
                <a:tc>
                  <a:txBody>
                    <a:bodyPr/>
                    <a:lstStyle/>
                    <a:p>
                      <a:r>
                        <a:rPr lang="fr-CA" b="1" noProof="0" dirty="0">
                          <a:effectLst/>
                          <a:latin typeface="Calibri" panose="020F0502020204030204" pitchFamily="34" charset="0"/>
                          <a:cs typeface="Calibri" panose="020F0502020204030204" pitchFamily="34" charset="0"/>
                        </a:rPr>
                        <a:t>Charges fiscales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effectLst/>
                          <a:latin typeface="Calibri" panose="020F0502020204030204" pitchFamily="34" charset="0"/>
                          <a:cs typeface="Calibri" panose="020F0502020204030204" pitchFamily="34" charset="0"/>
                        </a:rPr>
                        <a:t>(5 713)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effectLst/>
                          <a:latin typeface="Calibri" panose="020F0502020204030204" pitchFamily="34" charset="0"/>
                          <a:cs typeface="Calibri" panose="020F0502020204030204" pitchFamily="34" charset="0"/>
                        </a:rPr>
                        <a:t>(5 141)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4983507"/>
                  </a:ext>
                </a:extLst>
              </a:tr>
              <a:tr h="549275">
                <a:tc>
                  <a:txBody>
                    <a:bodyPr/>
                    <a:lstStyle/>
                    <a:p>
                      <a:r>
                        <a:rPr lang="fr-CA" b="1" noProof="0" dirty="0">
                          <a:effectLst/>
                          <a:latin typeface="Calibri" panose="020F0502020204030204" pitchFamily="34" charset="0"/>
                          <a:cs typeface="Calibri" panose="020F0502020204030204" pitchFamily="34" charset="0"/>
                        </a:rPr>
                        <a:t>Revenu après impôt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effectLst/>
                          <a:latin typeface="Calibri" panose="020F0502020204030204" pitchFamily="34" charset="0"/>
                          <a:cs typeface="Calibri" panose="020F0502020204030204" pitchFamily="34" charset="0"/>
                        </a:rPr>
                        <a:t>6 788 $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effectLst/>
                          <a:latin typeface="Calibri" panose="020F0502020204030204" pitchFamily="34" charset="0"/>
                          <a:cs typeface="Calibri" panose="020F0502020204030204" pitchFamily="34" charset="0"/>
                        </a:rPr>
                        <a:t>6 109 $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522937"/>
                  </a:ext>
                </a:extLst>
              </a:tr>
              <a:tr h="549275">
                <a:tc gridSpan="3">
                  <a:txBody>
                    <a:bodyPr/>
                    <a:lstStyle/>
                    <a:p>
                      <a:pPr algn="ctr"/>
                      <a:endParaRPr lang="fr-CA" b="1" noProof="0" dirty="0">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effectLst/>
                        <a:latin typeface="Arial" panose="020B0604020202020204" pitchFamily="34" charset="0"/>
                      </a:endParaRPr>
                    </a:p>
                  </a:txBody>
                  <a:tcPr marL="47625" marR="47625" marT="0" marB="0">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effectLst/>
                        <a:latin typeface="Arial" panose="020B0604020202020204" pitchFamily="34" charset="0"/>
                      </a:endParaRPr>
                    </a:p>
                  </a:txBody>
                  <a:tcPr marL="47625" marR="47625" marT="0" marB="0">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515754"/>
                  </a:ext>
                </a:extLst>
              </a:tr>
            </a:tbl>
          </a:graphicData>
        </a:graphic>
      </p:graphicFrame>
      <p:sp>
        <p:nvSpPr>
          <p:cNvPr id="17" name="Text Placeholder 16">
            <a:extLst>
              <a:ext uri="{FF2B5EF4-FFF2-40B4-BE49-F238E27FC236}">
                <a16:creationId xmlns:a16="http://schemas.microsoft.com/office/drawing/2014/main" id="{519ADD45-D0B5-5B4F-8C47-E7EC30FB0F2C}"/>
              </a:ext>
            </a:extLst>
          </p:cNvPr>
          <p:cNvSpPr>
            <a:spLocks noGrp="1"/>
          </p:cNvSpPr>
          <p:nvPr>
            <p:ph type="body" sz="half" idx="2"/>
            <p:custDataLst>
              <p:tags r:id="rId3"/>
            </p:custDataLst>
          </p:nvPr>
        </p:nvSpPr>
        <p:spPr/>
        <p:txBody>
          <a:bodyPr/>
          <a:lstStyle/>
          <a:p>
            <a:endParaRPr lang="fr-CA" dirty="0"/>
          </a:p>
        </p:txBody>
      </p:sp>
      <p:sp>
        <p:nvSpPr>
          <p:cNvPr id="6" name="Title 5">
            <a:extLst>
              <a:ext uri="{FF2B5EF4-FFF2-40B4-BE49-F238E27FC236}">
                <a16:creationId xmlns:a16="http://schemas.microsoft.com/office/drawing/2014/main" id="{B7219A14-EAAB-EA44-9EB1-BC9892CF4B08}"/>
              </a:ext>
            </a:extLst>
          </p:cNvPr>
          <p:cNvSpPr>
            <a:spLocks noGrp="1"/>
          </p:cNvSpPr>
          <p:nvPr>
            <p:ph type="title"/>
            <p:custDataLst>
              <p:tags r:id="rId4"/>
            </p:custDataLst>
          </p:nvPr>
        </p:nvSpPr>
        <p:spPr>
          <a:xfrm>
            <a:off x="479424" y="1"/>
            <a:ext cx="11159375" cy="1044000"/>
          </a:xfrm>
        </p:spPr>
        <p:txBody>
          <a:bodyPr>
            <a:normAutofit fontScale="90000"/>
          </a:bodyPr>
          <a:lstStyle/>
          <a:p>
            <a:br>
              <a:rPr lang="fr-CA" dirty="0"/>
            </a:br>
            <a:br>
              <a:rPr lang="fr-CA" dirty="0"/>
            </a:br>
            <a:br>
              <a:rPr lang="fr-CA" dirty="0"/>
            </a:br>
            <a:r>
              <a:rPr lang="fr-CA" dirty="0"/>
              <a:t>Exemple de fractionnement du revenu de pension</a:t>
            </a:r>
          </a:p>
        </p:txBody>
      </p:sp>
    </p:spTree>
    <p:extLst>
      <p:ext uri="{BB962C8B-B14F-4D97-AF65-F5344CB8AC3E}">
        <p14:creationId xmlns:p14="http://schemas.microsoft.com/office/powerpoint/2010/main" val="126447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281AFD-8A76-3842-8B53-4704432A4969}"/>
              </a:ext>
            </a:extLst>
          </p:cNvPr>
          <p:cNvSpPr>
            <a:spLocks noGrp="1"/>
          </p:cNvSpPr>
          <p:nvPr>
            <p:ph type="sldNum" sz="quarter" idx="12"/>
            <p:custDataLst>
              <p:tags r:id="rId1"/>
            </p:custDataLst>
          </p:nvPr>
        </p:nvSpPr>
        <p:spPr>
          <a:xfrm>
            <a:off x="0" y="6487578"/>
            <a:ext cx="478800" cy="365125"/>
          </a:xfrm>
        </p:spPr>
        <p:txBody>
          <a:bodyPr/>
          <a:lstStyle/>
          <a:p>
            <a:fld id="{9AA69388-60FF-46E0-B068-9E74D46E27BB}" type="slidenum">
              <a:rPr lang="fr-CA" smtClean="0"/>
              <a:pPr/>
              <a:t>16</a:t>
            </a:fld>
            <a:endParaRPr lang="fr-CA" dirty="0"/>
          </a:p>
        </p:txBody>
      </p:sp>
      <p:graphicFrame>
        <p:nvGraphicFramePr>
          <p:cNvPr id="12" name="Table 12">
            <a:extLst>
              <a:ext uri="{FF2B5EF4-FFF2-40B4-BE49-F238E27FC236}">
                <a16:creationId xmlns:a16="http://schemas.microsoft.com/office/drawing/2014/main" id="{AB7D33E0-330E-D24A-B356-63BF70BA8A13}"/>
              </a:ext>
            </a:extLst>
          </p:cNvPr>
          <p:cNvGraphicFramePr>
            <a:graphicFrameLocks noGrp="1"/>
          </p:cNvGraphicFramePr>
          <p:nvPr>
            <p:ph idx="13"/>
            <p:custDataLst>
              <p:tags r:id="rId2"/>
            </p:custDataLst>
            <p:extLst>
              <p:ext uri="{D42A27DB-BD31-4B8C-83A1-F6EECF244321}">
                <p14:modId xmlns:p14="http://schemas.microsoft.com/office/powerpoint/2010/main" val="1991499087"/>
              </p:ext>
            </p:extLst>
          </p:nvPr>
        </p:nvGraphicFramePr>
        <p:xfrm>
          <a:off x="479425" y="1412875"/>
          <a:ext cx="11160125" cy="4394200"/>
        </p:xfrm>
        <a:graphic>
          <a:graphicData uri="http://schemas.openxmlformats.org/drawingml/2006/table">
            <a:tbl>
              <a:tblPr firstRow="1" bandRow="1">
                <a:tableStyleId>{5C22544A-7EE6-4342-B048-85BDC9FD1C3A}</a:tableStyleId>
              </a:tblPr>
              <a:tblGrid>
                <a:gridCol w="2232025">
                  <a:extLst>
                    <a:ext uri="{9D8B030D-6E8A-4147-A177-3AD203B41FA5}">
                      <a16:colId xmlns:a16="http://schemas.microsoft.com/office/drawing/2014/main" val="1653452840"/>
                    </a:ext>
                  </a:extLst>
                </a:gridCol>
                <a:gridCol w="2232025">
                  <a:extLst>
                    <a:ext uri="{9D8B030D-6E8A-4147-A177-3AD203B41FA5}">
                      <a16:colId xmlns:a16="http://schemas.microsoft.com/office/drawing/2014/main" val="2357067397"/>
                    </a:ext>
                  </a:extLst>
                </a:gridCol>
                <a:gridCol w="2232025">
                  <a:extLst>
                    <a:ext uri="{9D8B030D-6E8A-4147-A177-3AD203B41FA5}">
                      <a16:colId xmlns:a16="http://schemas.microsoft.com/office/drawing/2014/main" val="3774131409"/>
                    </a:ext>
                  </a:extLst>
                </a:gridCol>
                <a:gridCol w="2232025">
                  <a:extLst>
                    <a:ext uri="{9D8B030D-6E8A-4147-A177-3AD203B41FA5}">
                      <a16:colId xmlns:a16="http://schemas.microsoft.com/office/drawing/2014/main" val="1944511409"/>
                    </a:ext>
                  </a:extLst>
                </a:gridCol>
                <a:gridCol w="2232025">
                  <a:extLst>
                    <a:ext uri="{9D8B030D-6E8A-4147-A177-3AD203B41FA5}">
                      <a16:colId xmlns:a16="http://schemas.microsoft.com/office/drawing/2014/main" val="2691561014"/>
                    </a:ext>
                  </a:extLst>
                </a:gridCol>
              </a:tblGrid>
              <a:tr h="549275">
                <a:tc>
                  <a:txBody>
                    <a:bodyPr/>
                    <a:lstStyle/>
                    <a:p>
                      <a:pPr algn="ctr"/>
                      <a:endParaRPr lang="fr-CA" noProof="0"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b="1" noProof="0" dirty="0">
                          <a:solidFill>
                            <a:schemeClr val="tx2"/>
                          </a:solidFill>
                          <a:effectLst/>
                          <a:latin typeface="Calibri" panose="020F0502020204030204" pitchFamily="34" charset="0"/>
                          <a:cs typeface="Calibri" panose="020F0502020204030204" pitchFamily="34" charset="0"/>
                        </a:rPr>
                        <a:t>CPG </a:t>
                      </a:r>
                      <a:endParaRPr lang="fr-CA" noProof="0"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b="1" noProof="0" dirty="0">
                          <a:solidFill>
                            <a:schemeClr val="tx2"/>
                          </a:solidFill>
                          <a:effectLst/>
                          <a:latin typeface="Calibri" panose="020F0502020204030204" pitchFamily="34" charset="0"/>
                          <a:cs typeface="Calibri" panose="020F0502020204030204" pitchFamily="34" charset="0"/>
                        </a:rPr>
                        <a:t>CPG assurance </a:t>
                      </a:r>
                      <a:endParaRPr lang="fr-CA" noProof="0"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CA" b="1" noProof="0" dirty="0">
                          <a:solidFill>
                            <a:schemeClr val="tx2"/>
                          </a:solidFill>
                          <a:effectLst/>
                          <a:latin typeface="Calibri" panose="020F0502020204030204" pitchFamily="34" charset="0"/>
                          <a:cs typeface="Calibri" panose="020F0502020204030204" pitchFamily="34" charset="0"/>
                        </a:rPr>
                        <a:t>CPG assurance </a:t>
                      </a:r>
                      <a:endParaRPr lang="fr-CA" noProof="0" dirty="0">
                        <a:solidFill>
                          <a:schemeClr val="tx2"/>
                        </a:solidFill>
                        <a:effectLst/>
                        <a:latin typeface="Calibri" panose="020F0502020204030204" pitchFamily="34" charset="0"/>
                        <a:cs typeface="Calibri" panose="020F0502020204030204" pitchFamily="34" charset="0"/>
                      </a:endParaRPr>
                    </a:p>
                    <a:p>
                      <a:pPr algn="ctr"/>
                      <a:r>
                        <a:rPr lang="fr-CA" b="0" noProof="0" dirty="0">
                          <a:solidFill>
                            <a:schemeClr val="tx2"/>
                          </a:solidFill>
                          <a:effectLst/>
                          <a:latin typeface="Calibri" panose="020F0502020204030204" pitchFamily="34" charset="0"/>
                          <a:cs typeface="Calibri" panose="020F0502020204030204" pitchFamily="34" charset="0"/>
                        </a:rPr>
                        <a:t>(avec fractionnement du revenu)</a:t>
                      </a: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b="1" dirty="0">
                          <a:solidFill>
                            <a:schemeClr val="tx2"/>
                          </a:solidFill>
                          <a:effectLst/>
                          <a:latin typeface="Calibri" panose="020F0502020204030204" pitchFamily="34" charset="0"/>
                          <a:cs typeface="Calibri" panose="020F0502020204030204" pitchFamily="34" charset="0"/>
                        </a:rPr>
                        <a:t>CPG </a:t>
                      </a:r>
                      <a:endParaRPr lang="en-US"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597611"/>
                  </a:ext>
                </a:extLst>
              </a:tr>
              <a:tr h="549275">
                <a:tc>
                  <a:txBody>
                    <a:bodyPr/>
                    <a:lstStyle/>
                    <a:p>
                      <a:r>
                        <a:rPr lang="fr-CA" b="1" noProof="0" dirty="0">
                          <a:solidFill>
                            <a:schemeClr val="tx2"/>
                          </a:solidFill>
                          <a:effectLst/>
                          <a:latin typeface="Calibri" panose="020F0502020204030204" pitchFamily="34" charset="0"/>
                          <a:cs typeface="Calibri" panose="020F0502020204030204" pitchFamily="34" charset="0"/>
                        </a:rPr>
                        <a:t>Placement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500 000 $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500 000 $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3" gridSpan="2">
                  <a:txBody>
                    <a:bodyPr/>
                    <a:lstStyle/>
                    <a:p>
                      <a:r>
                        <a:rPr lang="fr-CA" noProof="0" dirty="0">
                          <a:solidFill>
                            <a:schemeClr val="tx2"/>
                          </a:solidFill>
                          <a:latin typeface="Calibri" panose="020F0502020204030204" pitchFamily="34" charset="0"/>
                          <a:cs typeface="Calibri" panose="020F0502020204030204" pitchFamily="34" charset="0"/>
                        </a:rPr>
                        <a:t>            Hommes                          Femmes</a:t>
                      </a: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endParaRPr lang="fr-CA" noProof="0" dirty="0">
                        <a:solidFill>
                          <a:schemeClr val="tx2"/>
                        </a:solidFill>
                        <a:latin typeface="Calibri" panose="020F0502020204030204" pitchFamily="34" charset="0"/>
                        <a:cs typeface="Calibri" panose="020F0502020204030204" pitchFamily="34" charset="0"/>
                      </a:endParaRP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816021"/>
                  </a:ext>
                </a:extLst>
              </a:tr>
              <a:tr h="549275">
                <a:tc>
                  <a:txBody>
                    <a:bodyPr/>
                    <a:lstStyle/>
                    <a:p>
                      <a:r>
                        <a:rPr lang="fr-CA" b="1" noProof="0" dirty="0">
                          <a:solidFill>
                            <a:schemeClr val="tx2"/>
                          </a:solidFill>
                          <a:effectLst/>
                          <a:latin typeface="Calibri" panose="020F0502020204030204" pitchFamily="34" charset="0"/>
                          <a:cs typeface="Calibri" panose="020F0502020204030204" pitchFamily="34" charset="0"/>
                        </a:rPr>
                        <a:t>Durée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5 ans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5 ans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fr-CA" noProof="0" dirty="0">
                        <a:solidFill>
                          <a:schemeClr val="tx2"/>
                        </a:solidFill>
                        <a:latin typeface="Calibri" panose="020F0502020204030204" pitchFamily="34" charset="0"/>
                        <a:cs typeface="Calibri" panose="020F0502020204030204" pitchFamily="34" charset="0"/>
                      </a:endParaRP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fr-CA" noProof="0" dirty="0">
                        <a:solidFill>
                          <a:schemeClr val="tx2"/>
                        </a:solidFill>
                        <a:latin typeface="Calibri" panose="020F0502020204030204" pitchFamily="34" charset="0"/>
                        <a:cs typeface="Calibri" panose="020F0502020204030204" pitchFamily="34" charset="0"/>
                      </a:endParaRP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6462304"/>
                  </a:ext>
                </a:extLst>
              </a:tr>
              <a:tr h="549275">
                <a:tc>
                  <a:txBody>
                    <a:bodyPr/>
                    <a:lstStyle/>
                    <a:p>
                      <a:r>
                        <a:rPr lang="fr-CA" b="1" noProof="0" dirty="0">
                          <a:solidFill>
                            <a:schemeClr val="tx2"/>
                          </a:solidFill>
                          <a:effectLst/>
                          <a:latin typeface="Calibri" panose="020F0502020204030204" pitchFamily="34" charset="0"/>
                          <a:cs typeface="Calibri" panose="020F0502020204030204" pitchFamily="34" charset="0"/>
                        </a:rPr>
                        <a:t>Taux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b="1" noProof="0" dirty="0">
                          <a:solidFill>
                            <a:schemeClr val="tx2"/>
                          </a:solidFill>
                          <a:effectLst/>
                          <a:latin typeface="Calibri" panose="020F0502020204030204" pitchFamily="34" charset="0"/>
                          <a:cs typeface="Calibri" panose="020F0502020204030204" pitchFamily="34" charset="0"/>
                        </a:rPr>
                        <a:t>2,50 % </a:t>
                      </a:r>
                      <a:endParaRPr lang="fr-CA" noProof="0"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b="1" noProof="0" dirty="0">
                          <a:solidFill>
                            <a:schemeClr val="tx2"/>
                          </a:solidFill>
                          <a:effectLst/>
                          <a:latin typeface="Calibri" panose="020F0502020204030204" pitchFamily="34" charset="0"/>
                          <a:cs typeface="Calibri" panose="020F0502020204030204" pitchFamily="34" charset="0"/>
                        </a:rPr>
                        <a:t>2,25 % </a:t>
                      </a:r>
                      <a:endParaRPr lang="fr-CA" noProof="0"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fr-CA" noProof="0" dirty="0">
                        <a:solidFill>
                          <a:schemeClr val="tx2"/>
                        </a:solidFill>
                        <a:latin typeface="Calibri" panose="020F0502020204030204" pitchFamily="34" charset="0"/>
                        <a:cs typeface="Calibri" panose="020F0502020204030204" pitchFamily="34" charset="0"/>
                      </a:endParaRP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fr-CA" noProof="0" dirty="0">
                        <a:solidFill>
                          <a:schemeClr val="tx2"/>
                        </a:solidFill>
                        <a:latin typeface="Calibri" panose="020F0502020204030204" pitchFamily="34" charset="0"/>
                        <a:cs typeface="Calibri" panose="020F0502020204030204" pitchFamily="34" charset="0"/>
                      </a:endParaRP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113399"/>
                  </a:ext>
                </a:extLst>
              </a:tr>
              <a:tr h="549275">
                <a:tc>
                  <a:txBody>
                    <a:bodyPr/>
                    <a:lstStyle/>
                    <a:p>
                      <a:r>
                        <a:rPr lang="fr-CA" b="1" noProof="0" dirty="0">
                          <a:solidFill>
                            <a:schemeClr val="tx2"/>
                          </a:solidFill>
                          <a:effectLst/>
                          <a:latin typeface="Calibri" panose="020F0502020204030204" pitchFamily="34" charset="0"/>
                          <a:cs typeface="Calibri" panose="020F0502020204030204" pitchFamily="34" charset="0"/>
                        </a:rPr>
                        <a:t>Revenu de placement brut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12 500 $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11 250 $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5 625 $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5 625 $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4192094"/>
                  </a:ext>
                </a:extLst>
              </a:tr>
              <a:tr h="549275">
                <a:tc>
                  <a:txBody>
                    <a:bodyPr/>
                    <a:lstStyle/>
                    <a:p>
                      <a:r>
                        <a:rPr lang="fr-CA" b="1" noProof="0" dirty="0">
                          <a:solidFill>
                            <a:schemeClr val="tx2"/>
                          </a:solidFill>
                          <a:effectLst/>
                          <a:latin typeface="Calibri" panose="020F0502020204030204" pitchFamily="34" charset="0"/>
                          <a:cs typeface="Calibri" panose="020F0502020204030204" pitchFamily="34" charset="0"/>
                        </a:rPr>
                        <a:t>Charges fiscales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(5 713)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(5 141)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(2 571)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(1 311)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4983507"/>
                  </a:ext>
                </a:extLst>
              </a:tr>
              <a:tr h="549275">
                <a:tc>
                  <a:txBody>
                    <a:bodyPr/>
                    <a:lstStyle/>
                    <a:p>
                      <a:r>
                        <a:rPr lang="fr-CA" b="1" noProof="0" dirty="0">
                          <a:solidFill>
                            <a:schemeClr val="tx2"/>
                          </a:solidFill>
                          <a:effectLst/>
                          <a:latin typeface="Calibri" panose="020F0502020204030204" pitchFamily="34" charset="0"/>
                          <a:cs typeface="Calibri" panose="020F0502020204030204" pitchFamily="34" charset="0"/>
                        </a:rPr>
                        <a:t>Revenu après impôt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6 788 $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6 109 $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3 054 $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noProof="0" dirty="0">
                          <a:solidFill>
                            <a:schemeClr val="tx2"/>
                          </a:solidFill>
                          <a:effectLst/>
                          <a:latin typeface="Calibri" panose="020F0502020204030204" pitchFamily="34" charset="0"/>
                          <a:cs typeface="Calibri" panose="020F0502020204030204" pitchFamily="34" charset="0"/>
                        </a:rPr>
                        <a:t>4 314 $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522937"/>
                  </a:ext>
                </a:extLst>
              </a:tr>
              <a:tr h="549275">
                <a:tc gridSpan="3">
                  <a:txBody>
                    <a:bodyPr/>
                    <a:lstStyle/>
                    <a:p>
                      <a:pPr algn="ctr"/>
                      <a:r>
                        <a:rPr lang="fr-CA" b="1" noProof="0" dirty="0">
                          <a:solidFill>
                            <a:schemeClr val="tx2"/>
                          </a:solidFill>
                          <a:effectLst/>
                          <a:latin typeface="Calibri" panose="020F0502020204030204" pitchFamily="34" charset="0"/>
                          <a:cs typeface="Calibri" panose="020F0502020204030204" pitchFamily="34" charset="0"/>
                        </a:rPr>
                        <a:t>Revenu total après impôt et rendement brut équivalent </a:t>
                      </a:r>
                    </a:p>
                  </a:txBody>
                  <a:tcPr marL="47625" marR="47625"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dirty="0">
                        <a:solidFill>
                          <a:schemeClr val="tx2"/>
                        </a:solidFill>
                        <a:latin typeface="Calibri" panose="020F0502020204030204" pitchFamily="34" charset="0"/>
                        <a:cs typeface="Calibri" panose="020F0502020204030204" pitchFamily="34" charset="0"/>
                      </a:endParaRPr>
                    </a:p>
                  </a:txBody>
                  <a:tcPr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noProof="0" dirty="0">
                          <a:solidFill>
                            <a:schemeClr val="tx2"/>
                          </a:solidFill>
                          <a:effectLst/>
                          <a:latin typeface="Calibri" panose="020F0502020204030204" pitchFamily="34" charset="0"/>
                          <a:cs typeface="Calibri" panose="020F0502020204030204" pitchFamily="34" charset="0"/>
                        </a:rPr>
                        <a:t>7 368 $ ou </a:t>
                      </a:r>
                      <a:r>
                        <a:rPr lang="fr-CA" b="1" noProof="0" dirty="0">
                          <a:solidFill>
                            <a:schemeClr val="tx2"/>
                          </a:solidFill>
                          <a:effectLst/>
                          <a:latin typeface="Calibri" panose="020F0502020204030204" pitchFamily="34" charset="0"/>
                          <a:cs typeface="Calibri" panose="020F0502020204030204" pitchFamily="34" charset="0"/>
                        </a:rPr>
                        <a:t>2,71 %</a:t>
                      </a:r>
                      <a:endParaRPr lang="fr-CA" noProof="0" dirty="0">
                        <a:solidFill>
                          <a:schemeClr val="tx2"/>
                        </a:solidFill>
                        <a:effectLst/>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dirty="0">
                        <a:solidFill>
                          <a:schemeClr val="tx2"/>
                        </a:solidFill>
                        <a:latin typeface="Calibri" panose="020F0502020204030204" pitchFamily="34" charset="0"/>
                        <a:cs typeface="Calibri" panose="020F0502020204030204" pitchFamily="34" charset="0"/>
                      </a:endParaRPr>
                    </a:p>
                  </a:txBody>
                  <a:tcPr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515754"/>
                  </a:ext>
                </a:extLst>
              </a:tr>
            </a:tbl>
          </a:graphicData>
        </a:graphic>
      </p:graphicFrame>
      <p:sp>
        <p:nvSpPr>
          <p:cNvPr id="17" name="Text Placeholder 16">
            <a:extLst>
              <a:ext uri="{FF2B5EF4-FFF2-40B4-BE49-F238E27FC236}">
                <a16:creationId xmlns:a16="http://schemas.microsoft.com/office/drawing/2014/main" id="{519ADD45-D0B5-5B4F-8C47-E7EC30FB0F2C}"/>
              </a:ext>
            </a:extLst>
          </p:cNvPr>
          <p:cNvSpPr>
            <a:spLocks noGrp="1"/>
          </p:cNvSpPr>
          <p:nvPr>
            <p:ph type="body" sz="half" idx="2"/>
            <p:custDataLst>
              <p:tags r:id="rId3"/>
            </p:custDataLst>
          </p:nvPr>
        </p:nvSpPr>
        <p:spPr/>
        <p:txBody>
          <a:bodyPr/>
          <a:lstStyle/>
          <a:p>
            <a:endParaRPr lang="fr-CA" dirty="0"/>
          </a:p>
        </p:txBody>
      </p:sp>
      <p:sp>
        <p:nvSpPr>
          <p:cNvPr id="6" name="Title 5">
            <a:extLst>
              <a:ext uri="{FF2B5EF4-FFF2-40B4-BE49-F238E27FC236}">
                <a16:creationId xmlns:a16="http://schemas.microsoft.com/office/drawing/2014/main" id="{B7219A14-EAAB-EA44-9EB1-BC9892CF4B08}"/>
              </a:ext>
            </a:extLst>
          </p:cNvPr>
          <p:cNvSpPr>
            <a:spLocks noGrp="1"/>
          </p:cNvSpPr>
          <p:nvPr>
            <p:ph type="title"/>
            <p:custDataLst>
              <p:tags r:id="rId4"/>
            </p:custDataLst>
          </p:nvPr>
        </p:nvSpPr>
        <p:spPr>
          <a:xfrm>
            <a:off x="479424" y="1"/>
            <a:ext cx="11159375" cy="1044000"/>
          </a:xfrm>
        </p:spPr>
        <p:txBody>
          <a:bodyPr>
            <a:normAutofit fontScale="90000"/>
          </a:bodyPr>
          <a:lstStyle/>
          <a:p>
            <a:br>
              <a:rPr lang="fr-CA" dirty="0"/>
            </a:br>
            <a:br>
              <a:rPr lang="fr-CA" dirty="0"/>
            </a:br>
            <a:br>
              <a:rPr lang="fr-CA" dirty="0"/>
            </a:br>
            <a:r>
              <a:rPr lang="fr-CA" dirty="0"/>
              <a:t>Exemple de fractionnement du revenu de pension</a:t>
            </a:r>
          </a:p>
        </p:txBody>
      </p:sp>
    </p:spTree>
    <p:extLst>
      <p:ext uri="{BB962C8B-B14F-4D97-AF65-F5344CB8AC3E}">
        <p14:creationId xmlns:p14="http://schemas.microsoft.com/office/powerpoint/2010/main" val="64046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D54C14-3D2B-F74B-9A1A-52137442A6D1}"/>
              </a:ext>
            </a:extLst>
          </p:cNvPr>
          <p:cNvSpPr>
            <a:spLocks noGrp="1"/>
          </p:cNvSpPr>
          <p:nvPr>
            <p:ph type="sldNum" sz="quarter" idx="12"/>
            <p:custDataLst>
              <p:tags r:id="rId1"/>
            </p:custDataLst>
          </p:nvPr>
        </p:nvSpPr>
        <p:spPr>
          <a:xfrm>
            <a:off x="0" y="6487578"/>
            <a:ext cx="478800" cy="365125"/>
          </a:xfrm>
        </p:spPr>
        <p:txBody>
          <a:bodyPr/>
          <a:lstStyle/>
          <a:p>
            <a:fld id="{9AA69388-60FF-46E0-B068-9E74D46E27BB}" type="slidenum">
              <a:rPr lang="fr-CA" smtClean="0"/>
              <a:pPr/>
              <a:t>17</a:t>
            </a:fld>
            <a:endParaRPr lang="fr-CA" dirty="0"/>
          </a:p>
        </p:txBody>
      </p:sp>
      <p:graphicFrame>
        <p:nvGraphicFramePr>
          <p:cNvPr id="12" name="Table 12">
            <a:extLst>
              <a:ext uri="{FF2B5EF4-FFF2-40B4-BE49-F238E27FC236}">
                <a16:creationId xmlns:a16="http://schemas.microsoft.com/office/drawing/2014/main" id="{3AF8332F-1AC3-FE4E-8DD5-AC8A0C590CC5}"/>
              </a:ext>
            </a:extLst>
          </p:cNvPr>
          <p:cNvGraphicFramePr>
            <a:graphicFrameLocks noGrp="1"/>
          </p:cNvGraphicFramePr>
          <p:nvPr>
            <p:ph idx="13"/>
            <p:custDataLst>
              <p:tags r:id="rId2"/>
            </p:custDataLst>
            <p:extLst>
              <p:ext uri="{D42A27DB-BD31-4B8C-83A1-F6EECF244321}">
                <p14:modId xmlns:p14="http://schemas.microsoft.com/office/powerpoint/2010/main" val="1143457493"/>
              </p:ext>
            </p:extLst>
          </p:nvPr>
        </p:nvGraphicFramePr>
        <p:xfrm>
          <a:off x="479425" y="1412875"/>
          <a:ext cx="11160125" cy="4392387"/>
        </p:xfrm>
        <a:graphic>
          <a:graphicData uri="http://schemas.openxmlformats.org/drawingml/2006/table">
            <a:tbl>
              <a:tblPr>
                <a:tableStyleId>{5C22544A-7EE6-4342-B048-85BDC9FD1C3A}</a:tableStyleId>
              </a:tblPr>
              <a:tblGrid>
                <a:gridCol w="5387975">
                  <a:extLst>
                    <a:ext uri="{9D8B030D-6E8A-4147-A177-3AD203B41FA5}">
                      <a16:colId xmlns:a16="http://schemas.microsoft.com/office/drawing/2014/main" val="2485812014"/>
                    </a:ext>
                  </a:extLst>
                </a:gridCol>
                <a:gridCol w="1924050">
                  <a:extLst>
                    <a:ext uri="{9D8B030D-6E8A-4147-A177-3AD203B41FA5}">
                      <a16:colId xmlns:a16="http://schemas.microsoft.com/office/drawing/2014/main" val="2508951590"/>
                    </a:ext>
                  </a:extLst>
                </a:gridCol>
                <a:gridCol w="1924050">
                  <a:extLst>
                    <a:ext uri="{9D8B030D-6E8A-4147-A177-3AD203B41FA5}">
                      <a16:colId xmlns:a16="http://schemas.microsoft.com/office/drawing/2014/main" val="1406417737"/>
                    </a:ext>
                  </a:extLst>
                </a:gridCol>
                <a:gridCol w="1924050">
                  <a:extLst>
                    <a:ext uri="{9D8B030D-6E8A-4147-A177-3AD203B41FA5}">
                      <a16:colId xmlns:a16="http://schemas.microsoft.com/office/drawing/2014/main" val="1350901991"/>
                    </a:ext>
                  </a:extLst>
                </a:gridCol>
              </a:tblGrid>
              <a:tr h="488043">
                <a:tc>
                  <a:txBody>
                    <a:bodyPr/>
                    <a:lstStyle/>
                    <a:p>
                      <a:endParaRPr lang="fr-CA" noProof="0" dirty="0">
                        <a:solidFill>
                          <a:srgbClr val="FFFFFF"/>
                        </a:solidFill>
                        <a:effectLst/>
                        <a:latin typeface="Calibri" panose="020F0502020204030204" pitchFamily="34" charset="0"/>
                        <a:cs typeface="Calibri" panose="020F0502020204030204" pitchFamily="34" charset="0"/>
                      </a:endParaRPr>
                    </a:p>
                  </a:txBody>
                  <a:tcPr marL="47625" marR="47625" marT="0" marB="0" anchor="ctr">
                    <a:lnB w="6350" cap="flat" cmpd="sng" algn="ctr">
                      <a:solidFill>
                        <a:schemeClr val="tx2"/>
                      </a:solidFill>
                      <a:prstDash val="solid"/>
                      <a:round/>
                      <a:headEnd type="none" w="med" len="med"/>
                      <a:tailEnd type="none" w="med" len="med"/>
                    </a:lnB>
                    <a:noFill/>
                  </a:tcPr>
                </a:tc>
                <a:tc>
                  <a:txBody>
                    <a:bodyPr/>
                    <a:lstStyle/>
                    <a:p>
                      <a:pPr algn="ctr"/>
                      <a:r>
                        <a:rPr lang="fr-CA" b="1" noProof="0" dirty="0">
                          <a:latin typeface="Calibri" panose="020F0502020204030204" pitchFamily="34" charset="0"/>
                          <a:cs typeface="Calibri" panose="020F0502020204030204" pitchFamily="34" charset="0"/>
                        </a:rPr>
                        <a:t>Hommes</a:t>
                      </a:r>
                    </a:p>
                  </a:txBody>
                  <a:tcPr anchor="ctr">
                    <a:lnB w="6350" cap="flat" cmpd="sng" algn="ctr">
                      <a:solidFill>
                        <a:schemeClr val="tx2"/>
                      </a:solidFill>
                      <a:prstDash val="solid"/>
                      <a:round/>
                      <a:headEnd type="none" w="med" len="med"/>
                      <a:tailEnd type="none" w="med" len="med"/>
                    </a:lnB>
                    <a:noFill/>
                  </a:tcPr>
                </a:tc>
                <a:tc>
                  <a:txBody>
                    <a:bodyPr/>
                    <a:lstStyle/>
                    <a:p>
                      <a:pPr algn="ctr"/>
                      <a:r>
                        <a:rPr lang="fr-CA" b="1" noProof="0" dirty="0">
                          <a:latin typeface="Calibri" panose="020F0502020204030204" pitchFamily="34" charset="0"/>
                          <a:cs typeface="Calibri" panose="020F0502020204030204" pitchFamily="34" charset="0"/>
                        </a:rPr>
                        <a:t>Femmes</a:t>
                      </a:r>
                    </a:p>
                  </a:txBody>
                  <a:tcPr anchor="ctr">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b="1" noProof="0" dirty="0">
                          <a:solidFill>
                            <a:schemeClr val="tx2"/>
                          </a:solidFill>
                          <a:effectLst/>
                          <a:latin typeface="Calibri" panose="020F0502020204030204" pitchFamily="34" charset="0"/>
                          <a:cs typeface="Calibri" panose="020F0502020204030204" pitchFamily="34" charset="0"/>
                        </a:rPr>
                        <a:t>Total </a:t>
                      </a:r>
                    </a:p>
                  </a:txBody>
                  <a:tcPr anchor="ctr">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22484189"/>
                  </a:ext>
                </a:extLst>
              </a:tr>
              <a:tr h="488043">
                <a:tc>
                  <a:txBody>
                    <a:bodyPr/>
                    <a:lstStyle/>
                    <a:p>
                      <a:r>
                        <a:rPr lang="fr-CA" b="1" noProof="0" dirty="0">
                          <a:effectLst/>
                          <a:latin typeface="Calibri" panose="020F0502020204030204" pitchFamily="34" charset="0"/>
                          <a:cs typeface="Calibri" panose="020F0502020204030204" pitchFamily="34" charset="0"/>
                        </a:rPr>
                        <a:t>Revenu de placement brut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noProof="0" dirty="0">
                          <a:effectLst/>
                          <a:latin typeface="Calibri" panose="020F0502020204030204" pitchFamily="34" charset="0"/>
                          <a:cs typeface="Calibri" panose="020F0502020204030204" pitchFamily="34" charset="0"/>
                        </a:rPr>
                        <a:t>5 625 $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noProof="0" dirty="0">
                          <a:effectLst/>
                          <a:latin typeface="Calibri" panose="020F0502020204030204" pitchFamily="34" charset="0"/>
                          <a:cs typeface="Calibri" panose="020F0502020204030204" pitchFamily="34" charset="0"/>
                        </a:rPr>
                        <a:t>5 625 $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fr-CA" noProof="0" dirty="0">
                        <a:latin typeface="Calibri" panose="020F0502020204030204" pitchFamily="34" charset="0"/>
                        <a:cs typeface="Calibri" panose="020F0502020204030204" pitchFamily="34" charset="0"/>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72501449"/>
                  </a:ext>
                </a:extLst>
              </a:tr>
              <a:tr h="488043">
                <a:tc>
                  <a:txBody>
                    <a:bodyPr/>
                    <a:lstStyle/>
                    <a:p>
                      <a:r>
                        <a:rPr lang="fr-CA" b="1" noProof="0" dirty="0">
                          <a:effectLst/>
                          <a:latin typeface="Calibri" panose="020F0502020204030204" pitchFamily="34" charset="0"/>
                          <a:cs typeface="Calibri" panose="020F0502020204030204" pitchFamily="34" charset="0"/>
                        </a:rPr>
                        <a:t>Charges fiscales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noProof="0" dirty="0">
                          <a:effectLst/>
                          <a:latin typeface="Calibri" panose="020F0502020204030204" pitchFamily="34" charset="0"/>
                          <a:cs typeface="Calibri" panose="020F0502020204030204" pitchFamily="34" charset="0"/>
                        </a:rPr>
                        <a:t>(2 571)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noProof="0" dirty="0">
                          <a:effectLst/>
                          <a:latin typeface="Calibri" panose="020F0502020204030204" pitchFamily="34" charset="0"/>
                          <a:cs typeface="Calibri" panose="020F0502020204030204" pitchFamily="34" charset="0"/>
                        </a:rPr>
                        <a:t>(1 311)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fr-CA" noProof="0" dirty="0">
                        <a:latin typeface="Calibri" panose="020F0502020204030204" pitchFamily="34" charset="0"/>
                        <a:cs typeface="Calibri" panose="020F0502020204030204" pitchFamily="34" charset="0"/>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3556557"/>
                  </a:ext>
                </a:extLst>
              </a:tr>
              <a:tr h="488043">
                <a:tc>
                  <a:txBody>
                    <a:bodyPr/>
                    <a:lstStyle/>
                    <a:p>
                      <a:r>
                        <a:rPr lang="fr-CA" b="1" noProof="0" dirty="0">
                          <a:effectLst/>
                          <a:latin typeface="Calibri" panose="020F0502020204030204" pitchFamily="34" charset="0"/>
                          <a:cs typeface="Calibri" panose="020F0502020204030204" pitchFamily="34" charset="0"/>
                        </a:rPr>
                        <a:t>Revenu après impôt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noProof="0" dirty="0">
                          <a:effectLst/>
                          <a:latin typeface="Calibri" panose="020F0502020204030204" pitchFamily="34" charset="0"/>
                          <a:cs typeface="Calibri" panose="020F0502020204030204" pitchFamily="34" charset="0"/>
                        </a:rPr>
                        <a:t>3 054 $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noProof="0" dirty="0">
                          <a:effectLst/>
                          <a:latin typeface="Calibri" panose="020F0502020204030204" pitchFamily="34" charset="0"/>
                          <a:cs typeface="Calibri" panose="020F0502020204030204" pitchFamily="34" charset="0"/>
                        </a:rPr>
                        <a:t>4 314 $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b="1" noProof="0" dirty="0">
                          <a:effectLst/>
                          <a:latin typeface="Calibri" panose="020F0502020204030204" pitchFamily="34" charset="0"/>
                          <a:cs typeface="Calibri" panose="020F0502020204030204" pitchFamily="34" charset="0"/>
                        </a:rPr>
                        <a:t>7 368 $ </a:t>
                      </a:r>
                      <a:endParaRPr lang="fr-CA" noProof="0" dirty="0">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630617394"/>
                  </a:ext>
                </a:extLst>
              </a:tr>
              <a:tr h="488043">
                <a:tc>
                  <a:txBody>
                    <a:bodyPr/>
                    <a:lstStyle/>
                    <a:p>
                      <a:r>
                        <a:rPr lang="fr-CA" b="1" noProof="0" dirty="0">
                          <a:effectLst/>
                          <a:latin typeface="Calibri" panose="020F0502020204030204" pitchFamily="34" charset="0"/>
                          <a:cs typeface="Calibri" panose="020F0502020204030204" pitchFamily="34" charset="0"/>
                        </a:rPr>
                        <a:t>Montant admissible au crédit pour revenu de pension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noProof="0" dirty="0">
                          <a:effectLst/>
                          <a:latin typeface="Calibri" panose="020F0502020204030204" pitchFamily="34" charset="0"/>
                          <a:cs typeface="Calibri" panose="020F0502020204030204" pitchFamily="34" charset="0"/>
                        </a:rPr>
                        <a:t>2 000 $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noProof="0" dirty="0">
                          <a:effectLst/>
                          <a:latin typeface="Calibri" panose="020F0502020204030204" pitchFamily="34" charset="0"/>
                          <a:cs typeface="Calibri" panose="020F0502020204030204" pitchFamily="34" charset="0"/>
                        </a:rPr>
                        <a:t>2 000 $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fr-CA" noProof="0" dirty="0">
                        <a:latin typeface="Calibri" panose="020F0502020204030204" pitchFamily="34" charset="0"/>
                        <a:cs typeface="Calibri" panose="020F0502020204030204" pitchFamily="34" charset="0"/>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96235724"/>
                  </a:ext>
                </a:extLst>
              </a:tr>
              <a:tr h="488043">
                <a:tc>
                  <a:txBody>
                    <a:bodyPr/>
                    <a:lstStyle/>
                    <a:p>
                      <a:r>
                        <a:rPr lang="fr-CA" b="1" noProof="0" dirty="0">
                          <a:effectLst/>
                          <a:latin typeface="Calibri" panose="020F0502020204030204" pitchFamily="34" charset="0"/>
                          <a:cs typeface="Calibri" panose="020F0502020204030204" pitchFamily="34" charset="0"/>
                        </a:rPr>
                        <a:t>Taux du crédit pour revenu de pension (C.-B.)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noProof="0" dirty="0">
                          <a:effectLst/>
                          <a:latin typeface="Calibri" panose="020F0502020204030204" pitchFamily="34" charset="0"/>
                          <a:cs typeface="Calibri" panose="020F0502020204030204" pitchFamily="34" charset="0"/>
                        </a:rPr>
                        <a:t>18 %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noProof="0" dirty="0">
                          <a:effectLst/>
                          <a:latin typeface="Calibri" panose="020F0502020204030204" pitchFamily="34" charset="0"/>
                          <a:cs typeface="Calibri" panose="020F0502020204030204" pitchFamily="34" charset="0"/>
                        </a:rPr>
                        <a:t>18 %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fr-CA" noProof="0" dirty="0">
                        <a:latin typeface="Calibri" panose="020F0502020204030204" pitchFamily="34" charset="0"/>
                        <a:cs typeface="Calibri" panose="020F0502020204030204" pitchFamily="34" charset="0"/>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8032525"/>
                  </a:ext>
                </a:extLst>
              </a:tr>
              <a:tr h="488043">
                <a:tc>
                  <a:txBody>
                    <a:bodyPr/>
                    <a:lstStyle/>
                    <a:p>
                      <a:r>
                        <a:rPr lang="fr-CA" b="1" noProof="0" dirty="0">
                          <a:effectLst/>
                          <a:latin typeface="Calibri" panose="020F0502020204030204" pitchFamily="34" charset="0"/>
                          <a:cs typeface="Calibri" panose="020F0502020204030204" pitchFamily="34" charset="0"/>
                        </a:rPr>
                        <a:t>Crédit pour revenu de pension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noProof="0" dirty="0">
                          <a:effectLst/>
                          <a:latin typeface="Calibri" panose="020F0502020204030204" pitchFamily="34" charset="0"/>
                          <a:cs typeface="Calibri" panose="020F0502020204030204" pitchFamily="34" charset="0"/>
                        </a:rPr>
                        <a:t>360 $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noProof="0" dirty="0">
                          <a:effectLst/>
                          <a:latin typeface="Calibri" panose="020F0502020204030204" pitchFamily="34" charset="0"/>
                          <a:cs typeface="Calibri" panose="020F0502020204030204" pitchFamily="34" charset="0"/>
                        </a:rPr>
                        <a:t>360 $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b="1" noProof="0" dirty="0">
                          <a:effectLst/>
                          <a:latin typeface="Calibri" panose="020F0502020204030204" pitchFamily="34" charset="0"/>
                          <a:cs typeface="Calibri" panose="020F0502020204030204" pitchFamily="34" charset="0"/>
                        </a:rPr>
                        <a:t>720 $ </a:t>
                      </a:r>
                      <a:endParaRPr lang="fr-CA" noProof="0" dirty="0">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49972281"/>
                  </a:ext>
                </a:extLst>
              </a:tr>
              <a:tr h="488043">
                <a:tc>
                  <a:txBody>
                    <a:bodyPr/>
                    <a:lstStyle/>
                    <a:p>
                      <a:r>
                        <a:rPr lang="fr-CA" b="1" noProof="0" dirty="0">
                          <a:effectLst/>
                          <a:latin typeface="Calibri" panose="020F0502020204030204" pitchFamily="34" charset="0"/>
                          <a:cs typeface="Calibri" panose="020F0502020204030204" pitchFamily="34" charset="0"/>
                        </a:rPr>
                        <a:t>Revenu après impôt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fr-CA" noProof="0" dirty="0">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fr-CA" noProof="0" dirty="0">
                        <a:latin typeface="Calibri" panose="020F0502020204030204" pitchFamily="34" charset="0"/>
                        <a:cs typeface="Calibri" panose="020F0502020204030204" pitchFamily="34" charset="0"/>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b="1" noProof="0" dirty="0">
                          <a:effectLst/>
                          <a:latin typeface="Calibri" panose="020F0502020204030204" pitchFamily="34" charset="0"/>
                          <a:cs typeface="Calibri" panose="020F0502020204030204" pitchFamily="34" charset="0"/>
                        </a:rPr>
                        <a:t>8 089 $ </a:t>
                      </a:r>
                      <a:endParaRPr lang="fr-CA" noProof="0" dirty="0">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15315668"/>
                  </a:ext>
                </a:extLst>
              </a:tr>
              <a:tr h="488043">
                <a:tc>
                  <a:txBody>
                    <a:bodyPr/>
                    <a:lstStyle/>
                    <a:p>
                      <a:r>
                        <a:rPr lang="fr-CA" b="1" noProof="0" dirty="0">
                          <a:effectLst/>
                          <a:latin typeface="Calibri" panose="020F0502020204030204" pitchFamily="34" charset="0"/>
                          <a:cs typeface="Calibri" panose="020F0502020204030204" pitchFamily="34" charset="0"/>
                        </a:rPr>
                        <a:t>Rendement brut équivalent </a:t>
                      </a: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fr-CA" noProof="0" dirty="0">
                        <a:solidFill>
                          <a:srgbClr val="EAAB00"/>
                        </a:solidFill>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fr-CA" noProof="0" dirty="0">
                        <a:latin typeface="Calibri" panose="020F0502020204030204" pitchFamily="34" charset="0"/>
                        <a:cs typeface="Calibri" panose="020F0502020204030204" pitchFamily="34" charset="0"/>
                      </a:endParaRPr>
                    </a:p>
                  </a:txBody>
                  <a:tcPr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fr-CA" b="1" noProof="0" dirty="0">
                          <a:solidFill>
                            <a:schemeClr val="accent1"/>
                          </a:solidFill>
                          <a:effectLst/>
                          <a:latin typeface="Calibri" panose="020F0502020204030204" pitchFamily="34" charset="0"/>
                          <a:cs typeface="Calibri" panose="020F0502020204030204" pitchFamily="34" charset="0"/>
                        </a:rPr>
                        <a:t>2,98 %</a:t>
                      </a:r>
                      <a:endParaRPr lang="fr-CA" noProof="0" dirty="0">
                        <a:solidFill>
                          <a:schemeClr val="accent1"/>
                        </a:solidFill>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121163"/>
                  </a:ext>
                </a:extLst>
              </a:tr>
            </a:tbl>
          </a:graphicData>
        </a:graphic>
      </p:graphicFrame>
      <p:sp>
        <p:nvSpPr>
          <p:cNvPr id="9" name="Text Placeholder 8">
            <a:extLst>
              <a:ext uri="{FF2B5EF4-FFF2-40B4-BE49-F238E27FC236}">
                <a16:creationId xmlns:a16="http://schemas.microsoft.com/office/drawing/2014/main" id="{E17596EF-CFB4-384A-9A23-C3D9F76FBABA}"/>
              </a:ext>
            </a:extLst>
          </p:cNvPr>
          <p:cNvSpPr>
            <a:spLocks noGrp="1"/>
          </p:cNvSpPr>
          <p:nvPr>
            <p:ph type="body" sz="half" idx="2"/>
            <p:custDataLst>
              <p:tags r:id="rId3"/>
            </p:custDataLst>
          </p:nvPr>
        </p:nvSpPr>
        <p:spPr/>
        <p:txBody>
          <a:bodyPr/>
          <a:lstStyle/>
          <a:p>
            <a:endParaRPr lang="fr-CA" dirty="0"/>
          </a:p>
        </p:txBody>
      </p:sp>
      <p:sp>
        <p:nvSpPr>
          <p:cNvPr id="6" name="Title 5">
            <a:extLst>
              <a:ext uri="{FF2B5EF4-FFF2-40B4-BE49-F238E27FC236}">
                <a16:creationId xmlns:a16="http://schemas.microsoft.com/office/drawing/2014/main" id="{77D28EC6-AB6F-1F4E-B6CD-0FFAF87DFC09}"/>
              </a:ext>
            </a:extLst>
          </p:cNvPr>
          <p:cNvSpPr>
            <a:spLocks noGrp="1"/>
          </p:cNvSpPr>
          <p:nvPr>
            <p:ph type="title"/>
            <p:custDataLst>
              <p:tags r:id="rId4"/>
            </p:custDataLst>
          </p:nvPr>
        </p:nvSpPr>
        <p:spPr>
          <a:xfrm>
            <a:off x="479424" y="1"/>
            <a:ext cx="11159375" cy="1044000"/>
          </a:xfrm>
        </p:spPr>
        <p:txBody>
          <a:bodyPr>
            <a:normAutofit fontScale="90000"/>
          </a:bodyPr>
          <a:lstStyle/>
          <a:p>
            <a:br>
              <a:rPr lang="fr-CA" dirty="0"/>
            </a:br>
            <a:br>
              <a:rPr lang="fr-CA" dirty="0"/>
            </a:br>
            <a:br>
              <a:rPr lang="fr-CA" dirty="0"/>
            </a:br>
            <a:br>
              <a:rPr lang="fr-CA" dirty="0"/>
            </a:br>
            <a:r>
              <a:rPr lang="fr-CA" dirty="0"/>
              <a:t>Exemple de crédit d’impôt pour revenu de pension</a:t>
            </a:r>
          </a:p>
        </p:txBody>
      </p:sp>
    </p:spTree>
    <p:extLst>
      <p:ext uri="{BB962C8B-B14F-4D97-AF65-F5344CB8AC3E}">
        <p14:creationId xmlns:p14="http://schemas.microsoft.com/office/powerpoint/2010/main" val="200305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D65F25-D13E-804F-BA3C-8C0E4164DBFF}"/>
              </a:ext>
            </a:extLst>
          </p:cNvPr>
          <p:cNvSpPr>
            <a:spLocks noGrp="1"/>
          </p:cNvSpPr>
          <p:nvPr>
            <p:ph type="sldNum" sz="quarter" idx="12"/>
            <p:custDataLst>
              <p:tags r:id="rId1"/>
            </p:custDataLst>
          </p:nvPr>
        </p:nvSpPr>
        <p:spPr>
          <a:xfrm>
            <a:off x="0" y="6487578"/>
            <a:ext cx="478800" cy="365125"/>
          </a:xfrm>
        </p:spPr>
        <p:txBody>
          <a:bodyPr/>
          <a:lstStyle/>
          <a:p>
            <a:fld id="{9AA69388-60FF-46E0-B068-9E74D46E27BB}" type="slidenum">
              <a:rPr lang="fr-CA" smtClean="0"/>
              <a:pPr/>
              <a:t>18</a:t>
            </a:fld>
            <a:endParaRPr lang="fr-CA" dirty="0"/>
          </a:p>
        </p:txBody>
      </p:sp>
      <p:graphicFrame>
        <p:nvGraphicFramePr>
          <p:cNvPr id="12" name="Table 12">
            <a:extLst>
              <a:ext uri="{FF2B5EF4-FFF2-40B4-BE49-F238E27FC236}">
                <a16:creationId xmlns:a16="http://schemas.microsoft.com/office/drawing/2014/main" id="{D491E43D-C48F-F74E-946E-43F52910DBFF}"/>
              </a:ext>
            </a:extLst>
          </p:cNvPr>
          <p:cNvGraphicFramePr>
            <a:graphicFrameLocks noGrp="1"/>
          </p:cNvGraphicFramePr>
          <p:nvPr>
            <p:ph idx="13"/>
            <p:custDataLst>
              <p:tags r:id="rId2"/>
            </p:custDataLst>
            <p:extLst>
              <p:ext uri="{D42A27DB-BD31-4B8C-83A1-F6EECF244321}">
                <p14:modId xmlns:p14="http://schemas.microsoft.com/office/powerpoint/2010/main" val="780322498"/>
              </p:ext>
            </p:extLst>
          </p:nvPr>
        </p:nvGraphicFramePr>
        <p:xfrm>
          <a:off x="479425" y="1412875"/>
          <a:ext cx="11160125" cy="2473326"/>
        </p:xfrm>
        <a:graphic>
          <a:graphicData uri="http://schemas.openxmlformats.org/drawingml/2006/table">
            <a:tbl>
              <a:tblPr>
                <a:tableStyleId>{5C22544A-7EE6-4342-B048-85BDC9FD1C3A}</a:tableStyleId>
              </a:tblPr>
              <a:tblGrid>
                <a:gridCol w="2339975">
                  <a:extLst>
                    <a:ext uri="{9D8B030D-6E8A-4147-A177-3AD203B41FA5}">
                      <a16:colId xmlns:a16="http://schemas.microsoft.com/office/drawing/2014/main" val="1073106451"/>
                    </a:ext>
                  </a:extLst>
                </a:gridCol>
                <a:gridCol w="1143000">
                  <a:extLst>
                    <a:ext uri="{9D8B030D-6E8A-4147-A177-3AD203B41FA5}">
                      <a16:colId xmlns:a16="http://schemas.microsoft.com/office/drawing/2014/main" val="1494040208"/>
                    </a:ext>
                  </a:extLst>
                </a:gridCol>
                <a:gridCol w="3838575">
                  <a:extLst>
                    <a:ext uri="{9D8B030D-6E8A-4147-A177-3AD203B41FA5}">
                      <a16:colId xmlns:a16="http://schemas.microsoft.com/office/drawing/2014/main" val="903820074"/>
                    </a:ext>
                  </a:extLst>
                </a:gridCol>
                <a:gridCol w="3838575">
                  <a:extLst>
                    <a:ext uri="{9D8B030D-6E8A-4147-A177-3AD203B41FA5}">
                      <a16:colId xmlns:a16="http://schemas.microsoft.com/office/drawing/2014/main" val="505062590"/>
                    </a:ext>
                  </a:extLst>
                </a:gridCol>
              </a:tblGrid>
              <a:tr h="824442">
                <a:tc>
                  <a:txBody>
                    <a:bodyPr/>
                    <a:lstStyle/>
                    <a:p>
                      <a:pPr algn="ctr"/>
                      <a:endParaRPr lang="fr-CA" noProof="0" dirty="0">
                        <a:solidFill>
                          <a:srgbClr val="FFFFFF"/>
                        </a:solidFill>
                        <a:effectLst/>
                        <a:latin typeface="Calibri" panose="020F0502020204030204" pitchFamily="34" charset="0"/>
                        <a:cs typeface="Calibri" panose="020F0502020204030204" pitchFamily="34" charset="0"/>
                      </a:endParaRPr>
                    </a:p>
                  </a:txBody>
                  <a:tcPr marL="47625" marR="47625" marT="0" marB="0" anchor="ctr">
                    <a:lnB w="6350" cap="flat" cmpd="sng" algn="ctr">
                      <a:solidFill>
                        <a:schemeClr val="tx2"/>
                      </a:solidFill>
                      <a:prstDash val="solid"/>
                      <a:round/>
                      <a:headEnd type="none" w="med" len="med"/>
                      <a:tailEnd type="none" w="med" len="med"/>
                    </a:lnB>
                    <a:noFill/>
                  </a:tcPr>
                </a:tc>
                <a:tc>
                  <a:txBody>
                    <a:bodyPr/>
                    <a:lstStyle/>
                    <a:p>
                      <a:pPr algn="ctr"/>
                      <a:r>
                        <a:rPr lang="fr-CA" b="1" noProof="0" dirty="0">
                          <a:solidFill>
                            <a:schemeClr val="tx1"/>
                          </a:solidFill>
                          <a:effectLst/>
                          <a:latin typeface="Calibri" panose="020F0502020204030204" pitchFamily="34" charset="0"/>
                          <a:cs typeface="Calibri" panose="020F0502020204030204" pitchFamily="34" charset="0"/>
                        </a:rPr>
                        <a:t>CPG </a:t>
                      </a:r>
                      <a:endParaRPr lang="fr-CA" noProof="0" dirty="0">
                        <a:solidFill>
                          <a:schemeClr val="tx1"/>
                        </a:solidFill>
                        <a:effectLst/>
                        <a:latin typeface="Calibri" panose="020F0502020204030204" pitchFamily="34" charset="0"/>
                        <a:cs typeface="Calibri" panose="020F0502020204030204" pitchFamily="34" charset="0"/>
                      </a:endParaRPr>
                    </a:p>
                  </a:txBody>
                  <a:tcPr marL="47625" marR="47625" marT="0" marB="0" anchor="ctr">
                    <a:lnB w="6350" cap="flat" cmpd="sng" algn="ctr">
                      <a:solidFill>
                        <a:schemeClr val="tx2"/>
                      </a:solidFill>
                      <a:prstDash val="solid"/>
                      <a:round/>
                      <a:headEnd type="none" w="med" len="med"/>
                      <a:tailEnd type="none" w="med" len="med"/>
                    </a:lnB>
                    <a:noFill/>
                  </a:tcPr>
                </a:tc>
                <a:tc>
                  <a:txBody>
                    <a:bodyPr/>
                    <a:lstStyle/>
                    <a:p>
                      <a:pPr algn="ctr"/>
                      <a:r>
                        <a:rPr lang="fr-CA" b="1" noProof="0" dirty="0">
                          <a:solidFill>
                            <a:schemeClr val="tx1"/>
                          </a:solidFill>
                          <a:effectLst/>
                          <a:latin typeface="Calibri" panose="020F0502020204030204" pitchFamily="34" charset="0"/>
                          <a:cs typeface="Calibri" panose="020F0502020204030204" pitchFamily="34" charset="0"/>
                        </a:rPr>
                        <a:t>CPG assurance </a:t>
                      </a:r>
                      <a:endParaRPr lang="fr-CA" noProof="0" dirty="0">
                        <a:solidFill>
                          <a:schemeClr val="tx1"/>
                        </a:solidFill>
                        <a:effectLst/>
                        <a:latin typeface="Calibri" panose="020F0502020204030204" pitchFamily="34" charset="0"/>
                        <a:cs typeface="Calibri" panose="020F0502020204030204" pitchFamily="34" charset="0"/>
                      </a:endParaRPr>
                    </a:p>
                    <a:p>
                      <a:pPr algn="ctr"/>
                      <a:r>
                        <a:rPr lang="fr-CA" b="0" noProof="0" dirty="0">
                          <a:solidFill>
                            <a:schemeClr val="tx1"/>
                          </a:solidFill>
                          <a:effectLst/>
                          <a:latin typeface="Calibri" panose="020F0502020204030204" pitchFamily="34" charset="0"/>
                          <a:cs typeface="Calibri" panose="020F0502020204030204" pitchFamily="34" charset="0"/>
                        </a:rPr>
                        <a:t>(avec fractionnement du revenu) </a:t>
                      </a:r>
                    </a:p>
                  </a:txBody>
                  <a:tcPr marL="47625" marR="47625" marT="0" marB="0" anchor="ctr">
                    <a:lnB w="6350" cap="flat" cmpd="sng" algn="ctr">
                      <a:solidFill>
                        <a:schemeClr val="tx2"/>
                      </a:solidFill>
                      <a:prstDash val="solid"/>
                      <a:round/>
                      <a:headEnd type="none" w="med" len="med"/>
                      <a:tailEnd type="none" w="med" len="med"/>
                    </a:lnB>
                    <a:noFill/>
                  </a:tcPr>
                </a:tc>
                <a:tc>
                  <a:txBody>
                    <a:bodyPr/>
                    <a:lstStyle/>
                    <a:p>
                      <a:pPr algn="ctr"/>
                      <a:r>
                        <a:rPr lang="fr-CA" b="1" noProof="0" dirty="0">
                          <a:solidFill>
                            <a:schemeClr val="tx1"/>
                          </a:solidFill>
                          <a:effectLst/>
                          <a:latin typeface="Calibri" panose="020F0502020204030204" pitchFamily="34" charset="0"/>
                          <a:cs typeface="Calibri" panose="020F0502020204030204" pitchFamily="34" charset="0"/>
                        </a:rPr>
                        <a:t>CPG assurance </a:t>
                      </a:r>
                      <a:endParaRPr lang="fr-CA" noProof="0" dirty="0">
                        <a:solidFill>
                          <a:schemeClr val="tx1"/>
                        </a:solidFill>
                        <a:effectLst/>
                        <a:latin typeface="Calibri" panose="020F0502020204030204" pitchFamily="34" charset="0"/>
                        <a:cs typeface="Calibri" panose="020F0502020204030204" pitchFamily="34" charset="0"/>
                      </a:endParaRPr>
                    </a:p>
                    <a:p>
                      <a:pPr algn="ctr"/>
                      <a:r>
                        <a:rPr lang="fr-CA" b="0" noProof="0" dirty="0">
                          <a:solidFill>
                            <a:schemeClr val="tx1"/>
                          </a:solidFill>
                          <a:effectLst/>
                          <a:latin typeface="Calibri" panose="020F0502020204030204" pitchFamily="34" charset="0"/>
                          <a:cs typeface="Calibri" panose="020F0502020204030204" pitchFamily="34" charset="0"/>
                        </a:rPr>
                        <a:t>(avec le crédit pour revenu de pension) </a:t>
                      </a:r>
                    </a:p>
                  </a:txBody>
                  <a:tcPr marL="47625" marR="47625" marT="0" marB="0" anchor="ctr">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56913356"/>
                  </a:ext>
                </a:extLst>
              </a:tr>
              <a:tr h="824442">
                <a:tc>
                  <a:txBody>
                    <a:bodyPr/>
                    <a:lstStyle/>
                    <a:p>
                      <a:r>
                        <a:rPr lang="fr-CA" b="1" noProof="0" dirty="0">
                          <a:effectLst/>
                          <a:latin typeface="Calibri" panose="020F0502020204030204" pitchFamily="34" charset="0"/>
                          <a:cs typeface="Calibri" panose="020F0502020204030204" pitchFamily="34" charset="0"/>
                        </a:rPr>
                        <a:t>Revenu après impôt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b="0" noProof="0" dirty="0">
                          <a:effectLst/>
                          <a:latin typeface="Calibri" panose="020F0502020204030204" pitchFamily="34" charset="0"/>
                          <a:cs typeface="Calibri" panose="020F0502020204030204" pitchFamily="34" charset="0"/>
                        </a:rPr>
                        <a:t>6 788 $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b="0" noProof="0" dirty="0">
                          <a:effectLst/>
                          <a:latin typeface="Calibri" panose="020F0502020204030204" pitchFamily="34" charset="0"/>
                          <a:cs typeface="Calibri" panose="020F0502020204030204" pitchFamily="34" charset="0"/>
                        </a:rPr>
                        <a:t>7 368 $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fr-CA" b="0" noProof="0" dirty="0">
                          <a:effectLst/>
                          <a:latin typeface="Calibri" panose="020F0502020204030204" pitchFamily="34" charset="0"/>
                          <a:cs typeface="Calibri" panose="020F0502020204030204" pitchFamily="34" charset="0"/>
                        </a:rPr>
                        <a:t>8 089 $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13124260"/>
                  </a:ext>
                </a:extLst>
              </a:tr>
              <a:tr h="824442">
                <a:tc>
                  <a:txBody>
                    <a:bodyPr/>
                    <a:lstStyle/>
                    <a:p>
                      <a:r>
                        <a:rPr lang="fr-CA" b="1" noProof="0" dirty="0">
                          <a:effectLst/>
                          <a:latin typeface="Calibri" panose="020F0502020204030204" pitchFamily="34" charset="0"/>
                          <a:cs typeface="Calibri" panose="020F0502020204030204" pitchFamily="34" charset="0"/>
                        </a:rPr>
                        <a:t>Taux </a:t>
                      </a: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fr-CA" b="0" noProof="0" dirty="0">
                          <a:effectLst/>
                          <a:latin typeface="Calibri" panose="020F0502020204030204" pitchFamily="34" charset="0"/>
                          <a:cs typeface="Calibri" panose="020F0502020204030204" pitchFamily="34" charset="0"/>
                        </a:rPr>
                        <a:t>2,50 % </a:t>
                      </a: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fr-CA" b="0" noProof="0" dirty="0">
                          <a:effectLst/>
                          <a:latin typeface="Calibri" panose="020F0502020204030204" pitchFamily="34" charset="0"/>
                          <a:cs typeface="Calibri" panose="020F0502020204030204" pitchFamily="34" charset="0"/>
                        </a:rPr>
                        <a:t>2,71 % </a:t>
                      </a: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fr-CA" b="1" noProof="0" dirty="0">
                          <a:solidFill>
                            <a:schemeClr val="accent1"/>
                          </a:solidFill>
                          <a:effectLst/>
                          <a:latin typeface="Calibri" panose="020F0502020204030204" pitchFamily="34" charset="0"/>
                          <a:cs typeface="Calibri" panose="020F0502020204030204" pitchFamily="34" charset="0"/>
                        </a:rPr>
                        <a:t>2,98 %</a:t>
                      </a:r>
                      <a:endParaRPr lang="fr-CA" noProof="0" dirty="0">
                        <a:solidFill>
                          <a:schemeClr val="accent1"/>
                        </a:solidFill>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9825055"/>
                  </a:ext>
                </a:extLst>
              </a:tr>
            </a:tbl>
          </a:graphicData>
        </a:graphic>
      </p:graphicFrame>
      <p:sp>
        <p:nvSpPr>
          <p:cNvPr id="9" name="Text Placeholder 8">
            <a:extLst>
              <a:ext uri="{FF2B5EF4-FFF2-40B4-BE49-F238E27FC236}">
                <a16:creationId xmlns:a16="http://schemas.microsoft.com/office/drawing/2014/main" id="{0C1A39AC-B4C6-CE46-A65B-DF05C00330C1}"/>
              </a:ext>
            </a:extLst>
          </p:cNvPr>
          <p:cNvSpPr>
            <a:spLocks noGrp="1"/>
          </p:cNvSpPr>
          <p:nvPr>
            <p:ph type="body" sz="half" idx="2"/>
            <p:custDataLst>
              <p:tags r:id="rId3"/>
            </p:custDataLst>
          </p:nvPr>
        </p:nvSpPr>
        <p:spPr/>
        <p:txBody>
          <a:bodyPr/>
          <a:lstStyle/>
          <a:p>
            <a:endParaRPr lang="fr-CA" dirty="0"/>
          </a:p>
        </p:txBody>
      </p:sp>
      <p:sp>
        <p:nvSpPr>
          <p:cNvPr id="6" name="Title 5">
            <a:extLst>
              <a:ext uri="{FF2B5EF4-FFF2-40B4-BE49-F238E27FC236}">
                <a16:creationId xmlns:a16="http://schemas.microsoft.com/office/drawing/2014/main" id="{13D8513E-2A8D-A840-97A7-09973AF5FF3E}"/>
              </a:ext>
            </a:extLst>
          </p:cNvPr>
          <p:cNvSpPr>
            <a:spLocks noGrp="1"/>
          </p:cNvSpPr>
          <p:nvPr>
            <p:ph type="title"/>
            <p:custDataLst>
              <p:tags r:id="rId4"/>
            </p:custDataLst>
          </p:nvPr>
        </p:nvSpPr>
        <p:spPr>
          <a:xfrm>
            <a:off x="479424" y="1"/>
            <a:ext cx="11159375" cy="1044000"/>
          </a:xfrm>
        </p:spPr>
        <p:txBody>
          <a:bodyPr/>
          <a:lstStyle/>
          <a:p>
            <a:r>
              <a:rPr lang="fr-CA" dirty="0"/>
              <a:t>Exemple de crédit d’impôt pour revenu de pension</a:t>
            </a:r>
          </a:p>
        </p:txBody>
      </p:sp>
    </p:spTree>
    <p:extLst>
      <p:ext uri="{BB962C8B-B14F-4D97-AF65-F5344CB8AC3E}">
        <p14:creationId xmlns:p14="http://schemas.microsoft.com/office/powerpoint/2010/main" val="66539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3AF0-D1AF-164E-ADC9-4D562F7305EE}"/>
              </a:ext>
            </a:extLst>
          </p:cNvPr>
          <p:cNvSpPr>
            <a:spLocks noGrp="1"/>
          </p:cNvSpPr>
          <p:nvPr>
            <p:ph type="ctrTitle"/>
            <p:custDataLst>
              <p:tags r:id="rId1"/>
            </p:custDataLst>
          </p:nvPr>
        </p:nvSpPr>
        <p:spPr>
          <a:xfrm>
            <a:off x="478800" y="1052513"/>
            <a:ext cx="7703040" cy="1688658"/>
          </a:xfrm>
        </p:spPr>
        <p:txBody>
          <a:bodyPr/>
          <a:lstStyle/>
          <a:p>
            <a:r>
              <a:rPr lang="fr-CA" sz="9600" dirty="0"/>
              <a:t>3</a:t>
            </a:r>
            <a:r>
              <a:rPr lang="fr-CA" sz="6000" dirty="0"/>
              <a:t> </a:t>
            </a:r>
          </a:p>
        </p:txBody>
      </p:sp>
      <p:sp>
        <p:nvSpPr>
          <p:cNvPr id="3" name="Subtitle 2">
            <a:extLst>
              <a:ext uri="{FF2B5EF4-FFF2-40B4-BE49-F238E27FC236}">
                <a16:creationId xmlns:a16="http://schemas.microsoft.com/office/drawing/2014/main" id="{2E4BD041-131E-3349-A21E-F474E4396076}"/>
              </a:ext>
            </a:extLst>
          </p:cNvPr>
          <p:cNvSpPr>
            <a:spLocks noGrp="1"/>
          </p:cNvSpPr>
          <p:nvPr>
            <p:ph type="subTitle" idx="1"/>
            <p:custDataLst>
              <p:tags r:id="rId2"/>
            </p:custDataLst>
          </p:nvPr>
        </p:nvSpPr>
        <p:spPr>
          <a:xfrm>
            <a:off x="487595" y="3154680"/>
            <a:ext cx="7703040" cy="1195597"/>
          </a:xfrm>
        </p:spPr>
        <p:txBody>
          <a:bodyPr/>
          <a:lstStyle/>
          <a:p>
            <a:r>
              <a:rPr lang="fr-CA" dirty="0"/>
              <a:t>Avantages des CPG assurance – Assuris : protection de l’actif </a:t>
            </a:r>
          </a:p>
        </p:txBody>
      </p:sp>
      <p:sp>
        <p:nvSpPr>
          <p:cNvPr id="5" name="Slide Number Placeholder 4">
            <a:extLst>
              <a:ext uri="{FF2B5EF4-FFF2-40B4-BE49-F238E27FC236}">
                <a16:creationId xmlns:a16="http://schemas.microsoft.com/office/drawing/2014/main" id="{5B6EB5D3-BF34-8A46-AD8D-01E963AA4645}"/>
              </a:ext>
            </a:extLst>
          </p:cNvPr>
          <p:cNvSpPr>
            <a:spLocks noGrp="1"/>
          </p:cNvSpPr>
          <p:nvPr>
            <p:ph type="sldNum" sz="quarter" idx="12"/>
            <p:custDataLst>
              <p:tags r:id="rId3"/>
            </p:custDataLst>
          </p:nvPr>
        </p:nvSpPr>
        <p:spPr>
          <a:xfrm>
            <a:off x="0" y="6487578"/>
            <a:ext cx="478800" cy="365125"/>
          </a:xfrm>
        </p:spPr>
        <p:txBody>
          <a:bodyPr/>
          <a:lstStyle/>
          <a:p>
            <a:fld id="{9AA69388-60FF-46E0-B068-9E74D46E27BB}" type="slidenum">
              <a:rPr lang="fr-CA" smtClean="0"/>
              <a:pPr/>
              <a:t>19</a:t>
            </a:fld>
            <a:endParaRPr lang="fr-CA" dirty="0"/>
          </a:p>
        </p:txBody>
      </p:sp>
    </p:spTree>
    <p:extLst>
      <p:ext uri="{BB962C8B-B14F-4D97-AF65-F5344CB8AC3E}">
        <p14:creationId xmlns:p14="http://schemas.microsoft.com/office/powerpoint/2010/main" val="127564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4D518-2A92-1641-B8F3-F84EBA5BB934}"/>
              </a:ext>
            </a:extLst>
          </p:cNvPr>
          <p:cNvSpPr>
            <a:spLocks noGrp="1"/>
          </p:cNvSpPr>
          <p:nvPr>
            <p:ph type="sldNum" sz="quarter" idx="12"/>
            <p:custDataLst>
              <p:tags r:id="rId1"/>
            </p:custDataLst>
          </p:nvPr>
        </p:nvSpPr>
        <p:spPr>
          <a:xfrm>
            <a:off x="0" y="6487578"/>
            <a:ext cx="478800" cy="365125"/>
          </a:xfrm>
        </p:spPr>
        <p:txBody>
          <a:bodyPr/>
          <a:lstStyle/>
          <a:p>
            <a:fld id="{9AA69388-60FF-46E0-B068-9E74D46E27BB}" type="slidenum">
              <a:rPr lang="fr-CA" smtClean="0"/>
              <a:pPr/>
              <a:t>2</a:t>
            </a:fld>
            <a:endParaRPr lang="fr-CA" dirty="0"/>
          </a:p>
        </p:txBody>
      </p:sp>
      <p:graphicFrame>
        <p:nvGraphicFramePr>
          <p:cNvPr id="7" name="Table 7">
            <a:extLst>
              <a:ext uri="{FF2B5EF4-FFF2-40B4-BE49-F238E27FC236}">
                <a16:creationId xmlns:a16="http://schemas.microsoft.com/office/drawing/2014/main" id="{B7CADF5B-357A-BD4E-AB98-0A280E927E70}"/>
              </a:ext>
            </a:extLst>
          </p:cNvPr>
          <p:cNvGraphicFramePr>
            <a:graphicFrameLocks noGrp="1"/>
          </p:cNvGraphicFramePr>
          <p:nvPr>
            <p:ph idx="13"/>
            <p:custDataLst>
              <p:tags r:id="rId2"/>
            </p:custDataLst>
            <p:extLst>
              <p:ext uri="{D42A27DB-BD31-4B8C-83A1-F6EECF244321}">
                <p14:modId xmlns:p14="http://schemas.microsoft.com/office/powerpoint/2010/main" val="904322663"/>
              </p:ext>
            </p:extLst>
          </p:nvPr>
        </p:nvGraphicFramePr>
        <p:xfrm>
          <a:off x="479425" y="1412875"/>
          <a:ext cx="11160124" cy="4392615"/>
        </p:xfrm>
        <a:graphic>
          <a:graphicData uri="http://schemas.openxmlformats.org/drawingml/2006/table">
            <a:tbl>
              <a:tblPr firstRow="1" bandRow="1">
                <a:tableStyleId>{2D5ABB26-0587-4C30-8999-92F81FD0307C}</a:tableStyleId>
              </a:tblPr>
              <a:tblGrid>
                <a:gridCol w="1273175">
                  <a:extLst>
                    <a:ext uri="{9D8B030D-6E8A-4147-A177-3AD203B41FA5}">
                      <a16:colId xmlns:a16="http://schemas.microsoft.com/office/drawing/2014/main" val="2940547817"/>
                    </a:ext>
                  </a:extLst>
                </a:gridCol>
                <a:gridCol w="9886949">
                  <a:extLst>
                    <a:ext uri="{9D8B030D-6E8A-4147-A177-3AD203B41FA5}">
                      <a16:colId xmlns:a16="http://schemas.microsoft.com/office/drawing/2014/main" val="973419745"/>
                    </a:ext>
                  </a:extLst>
                </a:gridCol>
              </a:tblGrid>
              <a:tr h="878523">
                <a:tc>
                  <a:txBody>
                    <a:bodyPr/>
                    <a:lstStyle/>
                    <a:p>
                      <a:pPr algn="ctr"/>
                      <a:r>
                        <a:rPr lang="en-CA" sz="4000" b="1" dirty="0">
                          <a:solidFill>
                            <a:schemeClr val="accent1"/>
                          </a:solidFill>
                        </a:rPr>
                        <a:t>01</a:t>
                      </a:r>
                    </a:p>
                  </a:txBody>
                  <a:tcPr anchor="ctr">
                    <a:lnB w="6350" cap="flat" cmpd="sng" algn="ctr">
                      <a:solidFill>
                        <a:schemeClr val="tx2"/>
                      </a:solidFill>
                      <a:prstDash val="solid"/>
                      <a:round/>
                      <a:headEnd type="none" w="med" len="med"/>
                      <a:tailEnd type="none" w="med" len="med"/>
                    </a:lnB>
                  </a:tcPr>
                </a:tc>
                <a:tc>
                  <a:txBody>
                    <a:bodyPr/>
                    <a:lstStyle/>
                    <a:p>
                      <a:r>
                        <a:rPr lang="fr-CA" sz="1800" kern="1200" noProof="0" dirty="0">
                          <a:solidFill>
                            <a:schemeClr val="tx1"/>
                          </a:solidFill>
                          <a:effectLst/>
                          <a:latin typeface="+mn-lt"/>
                          <a:ea typeface="+mn-ea"/>
                          <a:cs typeface="+mn-cs"/>
                        </a:rPr>
                        <a:t>Qu'est-ce qu'un CPG assurance*? </a:t>
                      </a:r>
                    </a:p>
                  </a:txBody>
                  <a:tcPr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49240858"/>
                  </a:ext>
                </a:extLst>
              </a:tr>
              <a:tr h="878523">
                <a:tc>
                  <a:txBody>
                    <a:bodyPr/>
                    <a:lstStyle/>
                    <a:p>
                      <a:pPr algn="ctr"/>
                      <a:r>
                        <a:rPr lang="en-CA" sz="4000" b="1" dirty="0">
                          <a:solidFill>
                            <a:schemeClr val="accent1"/>
                          </a:solidFill>
                        </a:rPr>
                        <a:t>02</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fr-CA" sz="1800" kern="1200" noProof="0" dirty="0">
                          <a:solidFill>
                            <a:schemeClr val="tx1"/>
                          </a:solidFill>
                          <a:effectLst/>
                          <a:latin typeface="+mn-lt"/>
                          <a:ea typeface="+mn-ea"/>
                          <a:cs typeface="+mn-cs"/>
                        </a:rPr>
                        <a:t>Qu’est-ce qu’une rente à provision cumulative? </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68468614"/>
                  </a:ext>
                </a:extLst>
              </a:tr>
              <a:tr h="878523">
                <a:tc>
                  <a:txBody>
                    <a:bodyPr/>
                    <a:lstStyle/>
                    <a:p>
                      <a:pPr algn="ctr"/>
                      <a:r>
                        <a:rPr lang="en-CA" sz="4000" b="1" dirty="0">
                          <a:solidFill>
                            <a:schemeClr val="accent1"/>
                          </a:solidFill>
                        </a:rPr>
                        <a:t>03</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fr-CA" sz="1800" kern="1200" noProof="0" dirty="0">
                          <a:solidFill>
                            <a:schemeClr val="tx1"/>
                          </a:solidFill>
                          <a:effectLst/>
                          <a:latin typeface="+mn-lt"/>
                          <a:ea typeface="+mn-ea"/>
                          <a:cs typeface="+mn-cs"/>
                        </a:rPr>
                        <a:t>Avantages des CPG assurance* </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46909416"/>
                  </a:ext>
                </a:extLst>
              </a:tr>
              <a:tr h="878523">
                <a:tc>
                  <a:txBody>
                    <a:bodyPr/>
                    <a:lstStyle/>
                    <a:p>
                      <a:pPr algn="ctr"/>
                      <a:r>
                        <a:rPr lang="en-CA" sz="4000" b="1" dirty="0">
                          <a:solidFill>
                            <a:schemeClr val="accent1"/>
                          </a:solidFill>
                        </a:rPr>
                        <a:t>04</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fr-CA" sz="1800" kern="1200" noProof="0" dirty="0">
                          <a:solidFill>
                            <a:schemeClr val="tx1"/>
                          </a:solidFill>
                          <a:effectLst/>
                          <a:latin typeface="+mn-lt"/>
                          <a:ea typeface="+mn-ea"/>
                          <a:cs typeface="+mn-cs"/>
                        </a:rPr>
                        <a:t>Les CPG assurance*− un exemple concret </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48211987"/>
                  </a:ext>
                </a:extLst>
              </a:tr>
              <a:tr h="878523">
                <a:tc>
                  <a:txBody>
                    <a:bodyPr/>
                    <a:lstStyle/>
                    <a:p>
                      <a:pPr algn="ctr"/>
                      <a:r>
                        <a:rPr lang="en-CA" sz="4000" b="1" dirty="0">
                          <a:solidFill>
                            <a:schemeClr val="accent1"/>
                          </a:solidFill>
                        </a:rPr>
                        <a:t>05</a:t>
                      </a:r>
                    </a:p>
                  </a:txBody>
                  <a:tcPr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CA" sz="1800" b="0" kern="1200" noProof="0" dirty="0">
                          <a:solidFill>
                            <a:schemeClr val="tx2"/>
                          </a:solidFill>
                          <a:effectLst/>
                        </a:rPr>
                        <a:t>Questions </a:t>
                      </a:r>
                      <a:endParaRPr lang="fr-CA" sz="1800" b="0" kern="1200" noProof="0" dirty="0">
                        <a:solidFill>
                          <a:schemeClr val="tx2"/>
                        </a:solidFill>
                        <a:effectLst/>
                        <a:latin typeface="+mn-lt"/>
                        <a:ea typeface="+mn-ea"/>
                        <a:cs typeface="+mn-cs"/>
                      </a:endParaRPr>
                    </a:p>
                  </a:txBody>
                  <a:tcPr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0786220"/>
                  </a:ext>
                </a:extLst>
              </a:tr>
            </a:tbl>
          </a:graphicData>
        </a:graphic>
      </p:graphicFrame>
      <p:sp>
        <p:nvSpPr>
          <p:cNvPr id="5" name="Text Placeholder 4">
            <a:extLst>
              <a:ext uri="{FF2B5EF4-FFF2-40B4-BE49-F238E27FC236}">
                <a16:creationId xmlns:a16="http://schemas.microsoft.com/office/drawing/2014/main" id="{FB9C0073-E551-5340-BC7D-4DBC4106F078}"/>
              </a:ext>
            </a:extLst>
          </p:cNvPr>
          <p:cNvSpPr>
            <a:spLocks noGrp="1"/>
          </p:cNvSpPr>
          <p:nvPr>
            <p:ph type="body" sz="half" idx="2"/>
            <p:custDataLst>
              <p:tags r:id="rId3"/>
            </p:custDataLst>
          </p:nvPr>
        </p:nvSpPr>
        <p:spPr>
          <a:xfrm>
            <a:off x="478800" y="5805264"/>
            <a:ext cx="11164824" cy="466785"/>
          </a:xfrm>
        </p:spPr>
        <p:txBody>
          <a:bodyPr/>
          <a:lstStyle/>
          <a:p>
            <a:r>
              <a:rPr lang="fr-CA" dirty="0"/>
              <a:t>* Notre rente à provision cumulative (RPC) est un placement garanti établi par la Sun Life du Canada, compagnie d’assurance-vie.</a:t>
            </a:r>
          </a:p>
        </p:txBody>
      </p:sp>
      <p:sp>
        <p:nvSpPr>
          <p:cNvPr id="6" name="Title 5">
            <a:extLst>
              <a:ext uri="{FF2B5EF4-FFF2-40B4-BE49-F238E27FC236}">
                <a16:creationId xmlns:a16="http://schemas.microsoft.com/office/drawing/2014/main" id="{C149225D-24DF-604B-8D5D-AD48700F5055}"/>
              </a:ext>
            </a:extLst>
          </p:cNvPr>
          <p:cNvSpPr>
            <a:spLocks noGrp="1"/>
          </p:cNvSpPr>
          <p:nvPr>
            <p:ph type="title"/>
            <p:custDataLst>
              <p:tags r:id="rId4"/>
            </p:custDataLst>
          </p:nvPr>
        </p:nvSpPr>
        <p:spPr>
          <a:xfrm>
            <a:off x="479424" y="1"/>
            <a:ext cx="11159375" cy="1044000"/>
          </a:xfrm>
        </p:spPr>
        <p:txBody>
          <a:bodyPr/>
          <a:lstStyle/>
          <a:p>
            <a:r>
              <a:rPr lang="fr-CA" dirty="0"/>
              <a:t>Ordre du jour </a:t>
            </a:r>
          </a:p>
        </p:txBody>
      </p:sp>
    </p:spTree>
    <p:extLst>
      <p:ext uri="{BB962C8B-B14F-4D97-AF65-F5344CB8AC3E}">
        <p14:creationId xmlns:p14="http://schemas.microsoft.com/office/powerpoint/2010/main" val="56326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603FF-ED18-D345-A201-DEE79245038C}"/>
              </a:ext>
            </a:extLst>
          </p:cNvPr>
          <p:cNvSpPr>
            <a:spLocks noGrp="1"/>
          </p:cNvSpPr>
          <p:nvPr>
            <p:ph type="sldNum" sz="quarter" idx="12"/>
            <p:custDataLst>
              <p:tags r:id="rId1"/>
            </p:custDataLst>
          </p:nvPr>
        </p:nvSpPr>
        <p:spPr/>
        <p:txBody>
          <a:bodyPr/>
          <a:lstStyle/>
          <a:p>
            <a:fld id="{9AA69388-60FF-46E0-B068-9E74D46E27BB}" type="slidenum">
              <a:rPr lang="fr-CA" smtClean="0"/>
              <a:t>20</a:t>
            </a:fld>
            <a:endParaRPr lang="fr-CA" dirty="0"/>
          </a:p>
        </p:txBody>
      </p:sp>
      <p:sp>
        <p:nvSpPr>
          <p:cNvPr id="10" name="Content Placeholder 9">
            <a:extLst>
              <a:ext uri="{FF2B5EF4-FFF2-40B4-BE49-F238E27FC236}">
                <a16:creationId xmlns:a16="http://schemas.microsoft.com/office/drawing/2014/main" id="{97E154BF-1330-464E-8A5C-0C85247D452E}"/>
              </a:ext>
            </a:extLst>
          </p:cNvPr>
          <p:cNvSpPr>
            <a:spLocks noGrp="1"/>
          </p:cNvSpPr>
          <p:nvPr>
            <p:ph idx="14"/>
            <p:custDataLst>
              <p:tags r:id="rId2"/>
            </p:custDataLst>
          </p:nvPr>
        </p:nvSpPr>
        <p:spPr>
          <a:xfrm>
            <a:off x="6238800" y="1736725"/>
            <a:ext cx="5069280" cy="3932555"/>
          </a:xfrm>
        </p:spPr>
        <p:txBody>
          <a:bodyPr/>
          <a:lstStyle/>
          <a:p>
            <a:pPr marL="0" indent="0">
              <a:buNone/>
            </a:pPr>
            <a:r>
              <a:rPr lang="fr-CA" sz="3200" b="1" dirty="0"/>
              <a:t>Assuris </a:t>
            </a:r>
            <a:endParaRPr lang="fr-CA" sz="3200" dirty="0"/>
          </a:p>
          <a:p>
            <a:r>
              <a:rPr lang="fr-CA" dirty="0"/>
              <a:t>Assuris est une organisation qui protège les propriétaires de contrat en réduisant au minimum la perte d’avantages. Sa protection s’étend à certains dépôts, comme les CPG assurance. </a:t>
            </a:r>
          </a:p>
          <a:p>
            <a:r>
              <a:rPr lang="fr-CA" dirty="0"/>
              <a:t>Les CPG que vous détenez auprès d’autres établissements peuvent être protégés par </a:t>
            </a:r>
            <a:br>
              <a:rPr lang="fr-CA" dirty="0"/>
            </a:br>
            <a:r>
              <a:rPr lang="fr-CA" dirty="0"/>
              <a:t>la SADC.</a:t>
            </a:r>
          </a:p>
        </p:txBody>
      </p:sp>
      <p:sp>
        <p:nvSpPr>
          <p:cNvPr id="11" name="Content Placeholder 10">
            <a:extLst>
              <a:ext uri="{FF2B5EF4-FFF2-40B4-BE49-F238E27FC236}">
                <a16:creationId xmlns:a16="http://schemas.microsoft.com/office/drawing/2014/main" id="{791AB351-A5A6-E343-B1A7-8C933DB93C56}"/>
              </a:ext>
            </a:extLst>
          </p:cNvPr>
          <p:cNvSpPr>
            <a:spLocks noGrp="1"/>
          </p:cNvSpPr>
          <p:nvPr>
            <p:ph idx="15"/>
            <p:custDataLst>
              <p:tags r:id="rId3"/>
            </p:custDataLst>
          </p:nvPr>
        </p:nvSpPr>
        <p:spPr/>
        <p:txBody>
          <a:bodyPr/>
          <a:lstStyle/>
          <a:p>
            <a:pPr marL="0" indent="0">
              <a:buNone/>
            </a:pPr>
            <a:r>
              <a:rPr lang="fr-CA" sz="3200" b="1" dirty="0"/>
              <a:t>Les CPG assurance sont garantis</a:t>
            </a:r>
            <a:br>
              <a:rPr lang="fr-CA" b="1" dirty="0"/>
            </a:br>
            <a:r>
              <a:rPr lang="fr-CA" dirty="0"/>
              <a:t>par la solidité financière de la Sun Life du Canada, compagnie d’assurance-vie. </a:t>
            </a:r>
          </a:p>
          <a:p>
            <a:endParaRPr lang="fr-CA" dirty="0"/>
          </a:p>
        </p:txBody>
      </p:sp>
      <p:sp>
        <p:nvSpPr>
          <p:cNvPr id="9" name="Text Placeholder 8">
            <a:extLst>
              <a:ext uri="{FF2B5EF4-FFF2-40B4-BE49-F238E27FC236}">
                <a16:creationId xmlns:a16="http://schemas.microsoft.com/office/drawing/2014/main" id="{454BC450-06A0-0A4A-B0E3-28786D80EF63}"/>
              </a:ext>
            </a:extLst>
          </p:cNvPr>
          <p:cNvSpPr>
            <a:spLocks noGrp="1"/>
          </p:cNvSpPr>
          <p:nvPr>
            <p:ph type="body" sz="half" idx="2"/>
            <p:custDataLst>
              <p:tags r:id="rId4"/>
            </p:custDataLst>
          </p:nvPr>
        </p:nvSpPr>
        <p:spPr/>
        <p:txBody>
          <a:bodyPr/>
          <a:lstStyle/>
          <a:p>
            <a:endParaRPr lang="fr-CA" dirty="0"/>
          </a:p>
        </p:txBody>
      </p:sp>
      <p:sp>
        <p:nvSpPr>
          <p:cNvPr id="7" name="Title 6">
            <a:extLst>
              <a:ext uri="{FF2B5EF4-FFF2-40B4-BE49-F238E27FC236}">
                <a16:creationId xmlns:a16="http://schemas.microsoft.com/office/drawing/2014/main" id="{EDE2B427-FE58-6D4C-9C45-F58DEFA28835}"/>
              </a:ext>
            </a:extLst>
          </p:cNvPr>
          <p:cNvSpPr>
            <a:spLocks noGrp="1"/>
          </p:cNvSpPr>
          <p:nvPr>
            <p:ph type="title"/>
            <p:custDataLst>
              <p:tags r:id="rId5"/>
            </p:custDataLst>
          </p:nvPr>
        </p:nvSpPr>
        <p:spPr/>
        <p:txBody>
          <a:bodyPr/>
          <a:lstStyle/>
          <a:p>
            <a:r>
              <a:rPr lang="fr-CA" dirty="0"/>
              <a:t>Assuris – protection de l’actif</a:t>
            </a:r>
          </a:p>
        </p:txBody>
      </p:sp>
    </p:spTree>
    <p:extLst>
      <p:ext uri="{BB962C8B-B14F-4D97-AF65-F5344CB8AC3E}">
        <p14:creationId xmlns:p14="http://schemas.microsoft.com/office/powerpoint/2010/main" val="414988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3EC9-7D69-584C-937D-C01089C0A09D}"/>
              </a:ext>
            </a:extLst>
          </p:cNvPr>
          <p:cNvSpPr>
            <a:spLocks noGrp="1"/>
          </p:cNvSpPr>
          <p:nvPr>
            <p:ph type="ctrTitle"/>
            <p:custDataLst>
              <p:tags r:id="rId1"/>
            </p:custDataLst>
          </p:nvPr>
        </p:nvSpPr>
        <p:spPr/>
        <p:txBody>
          <a:bodyPr/>
          <a:lstStyle/>
          <a:p>
            <a:r>
              <a:rPr lang="fr-CA" dirty="0"/>
              <a:t>Questions</a:t>
            </a:r>
          </a:p>
        </p:txBody>
      </p:sp>
      <p:sp>
        <p:nvSpPr>
          <p:cNvPr id="3" name="Subtitle 2">
            <a:extLst>
              <a:ext uri="{FF2B5EF4-FFF2-40B4-BE49-F238E27FC236}">
                <a16:creationId xmlns:a16="http://schemas.microsoft.com/office/drawing/2014/main" id="{92C55C9D-8624-D04F-972C-08AA28371BD8}"/>
              </a:ext>
            </a:extLst>
          </p:cNvPr>
          <p:cNvSpPr>
            <a:spLocks noGrp="1"/>
          </p:cNvSpPr>
          <p:nvPr>
            <p:ph type="subTitle" idx="1"/>
            <p:custDataLst>
              <p:tags r:id="rId2"/>
            </p:custDataLst>
          </p:nvPr>
        </p:nvSpPr>
        <p:spPr/>
        <p:txBody>
          <a:bodyPr/>
          <a:lstStyle/>
          <a:p>
            <a:endParaRPr lang="fr-CA" dirty="0"/>
          </a:p>
        </p:txBody>
      </p:sp>
      <p:sp>
        <p:nvSpPr>
          <p:cNvPr id="5" name="Slide Number Placeholder 4">
            <a:extLst>
              <a:ext uri="{FF2B5EF4-FFF2-40B4-BE49-F238E27FC236}">
                <a16:creationId xmlns:a16="http://schemas.microsoft.com/office/drawing/2014/main" id="{BB217EC3-1422-3C49-8C35-DD348D35DB52}"/>
              </a:ext>
            </a:extLst>
          </p:cNvPr>
          <p:cNvSpPr>
            <a:spLocks noGrp="1"/>
          </p:cNvSpPr>
          <p:nvPr>
            <p:ph type="sldNum" sz="quarter" idx="12"/>
            <p:custDataLst>
              <p:tags r:id="rId3"/>
            </p:custDataLst>
          </p:nvPr>
        </p:nvSpPr>
        <p:spPr/>
        <p:txBody>
          <a:bodyPr/>
          <a:lstStyle/>
          <a:p>
            <a:fld id="{9AA69388-60FF-46E0-B068-9E74D46E27BB}" type="slidenum">
              <a:rPr lang="fr-CA" smtClean="0"/>
              <a:pPr/>
              <a:t>21</a:t>
            </a:fld>
            <a:endParaRPr lang="fr-CA" dirty="0"/>
          </a:p>
        </p:txBody>
      </p:sp>
    </p:spTree>
    <p:extLst>
      <p:ext uri="{BB962C8B-B14F-4D97-AF65-F5344CB8AC3E}">
        <p14:creationId xmlns:p14="http://schemas.microsoft.com/office/powerpoint/2010/main" val="206057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CD0AAE-9C05-449C-A2E0-2504788BB861}"/>
              </a:ext>
            </a:extLst>
          </p:cNvPr>
          <p:cNvSpPr>
            <a:spLocks noGrp="1"/>
          </p:cNvSpPr>
          <p:nvPr>
            <p:ph type="sldNum" sz="quarter" idx="12"/>
          </p:nvPr>
        </p:nvSpPr>
        <p:spPr/>
        <p:txBody>
          <a:bodyPr/>
          <a:lstStyle/>
          <a:p>
            <a:fld id="{9AA69388-60FF-46E0-B068-9E74D46E27BB}" type="slidenum">
              <a:rPr lang="en-CA" smtClean="0"/>
              <a:t>22</a:t>
            </a:fld>
            <a:endParaRPr lang="en-CA" dirty="0"/>
          </a:p>
        </p:txBody>
      </p:sp>
      <p:sp>
        <p:nvSpPr>
          <p:cNvPr id="5" name="Text Placeholder 4">
            <a:extLst>
              <a:ext uri="{FF2B5EF4-FFF2-40B4-BE49-F238E27FC236}">
                <a16:creationId xmlns:a16="http://schemas.microsoft.com/office/drawing/2014/main" id="{74D9A451-6F9D-4078-B78F-F6CEF86166AA}"/>
              </a:ext>
            </a:extLst>
          </p:cNvPr>
          <p:cNvSpPr>
            <a:spLocks noGrp="1"/>
          </p:cNvSpPr>
          <p:nvPr>
            <p:ph type="body" idx="1"/>
          </p:nvPr>
        </p:nvSpPr>
        <p:spPr>
          <a:xfrm>
            <a:off x="478800" y="276058"/>
            <a:ext cx="11160000" cy="2242771"/>
          </a:xfrm>
        </p:spPr>
        <p:txBody>
          <a:bodyPr/>
          <a:lstStyle/>
          <a:p>
            <a:r>
              <a:rPr lang="fr-CA" sz="1400">
                <a:ea typeface="+mn-lt"/>
                <a:cs typeface="+mn-lt"/>
              </a:rPr>
              <a:t>Placements mondiaux Sun Life est le nom commercial de Gestion d’actifs PMSL inc., de la Sun Life du Canada, compagnie d’assurance-vie et de la Fiducie de la Financière Sun Life </a:t>
            </a:r>
            <a:r>
              <a:rPr lang="fr-CA" sz="1400" err="1">
                <a:ea typeface="+mn-lt"/>
                <a:cs typeface="+mn-lt"/>
              </a:rPr>
              <a:t>inc.</a:t>
            </a:r>
            <a:r>
              <a:rPr lang="fr-CA" sz="1400">
                <a:ea typeface="+mn-lt"/>
                <a:cs typeface="+mn-lt"/>
              </a:rPr>
              <a:t> </a:t>
            </a:r>
            <a:endParaRPr lang="en-US" sz="1400">
              <a:cs typeface="Calibri"/>
            </a:endParaRPr>
          </a:p>
          <a:p>
            <a:r>
              <a:rPr lang="fr-CA" sz="1400">
                <a:ea typeface="+mn-lt"/>
                <a:cs typeface="+mn-lt"/>
              </a:rPr>
              <a:t>La Sun Life du Canada, compagnie d’assurance-vie est l’émetteur des contrats d’assurance garantie, y compris des rentes à provision cumulative (CPG assurance), des rentes à constitution immédiate et des contrats individuels de rente à capital variable (FPG Financière Sun Life). </a:t>
            </a:r>
            <a:endParaRPr lang="en-US" sz="1400">
              <a:cs typeface="Calibri"/>
            </a:endParaRPr>
          </a:p>
          <a:p>
            <a:r>
              <a:rPr lang="fr-CA" sz="1400">
                <a:ea typeface="+mn-lt"/>
                <a:cs typeface="+mn-lt"/>
              </a:rPr>
              <a:t>© Sun Life du Canada, compagnie d’assurance-vie et ses concédants de licence, 2021. La Sun Life du Canada, compagnie d’assurance-vie est membre du groupe Sun Life. Tous droits réservés.</a:t>
            </a:r>
            <a:r>
              <a:rPr lang="en-US" sz="1400">
                <a:ea typeface="+mn-lt"/>
                <a:cs typeface="+mn-lt"/>
              </a:rPr>
              <a:t> </a:t>
            </a:r>
            <a:endParaRPr lang="en-US"/>
          </a:p>
        </p:txBody>
      </p:sp>
      <p:sp>
        <p:nvSpPr>
          <p:cNvPr id="6" name="Footer Placeholder 5">
            <a:extLst>
              <a:ext uri="{FF2B5EF4-FFF2-40B4-BE49-F238E27FC236}">
                <a16:creationId xmlns:a16="http://schemas.microsoft.com/office/drawing/2014/main" id="{60025F88-DF3A-4516-9984-39E1349EEDED}"/>
              </a:ext>
            </a:extLst>
          </p:cNvPr>
          <p:cNvSpPr>
            <a:spLocks noGrp="1"/>
          </p:cNvSpPr>
          <p:nvPr>
            <p:ph type="ftr" sz="quarter" idx="11"/>
          </p:nvPr>
        </p:nvSpPr>
        <p:spPr/>
        <p:txBody>
          <a:bodyPr/>
          <a:lstStyle/>
          <a:p>
            <a:r>
              <a:rPr lang="fr-FR" dirty="0"/>
              <a:t>PRESENTATION TITLE | RÉSERVÉE AUX CONSEILLERS</a:t>
            </a:r>
            <a:endParaRPr lang="en-CA" dirty="0"/>
          </a:p>
        </p:txBody>
      </p:sp>
      <p:sp>
        <p:nvSpPr>
          <p:cNvPr id="7" name="Text Placeholder 6">
            <a:extLst>
              <a:ext uri="{FF2B5EF4-FFF2-40B4-BE49-F238E27FC236}">
                <a16:creationId xmlns:a16="http://schemas.microsoft.com/office/drawing/2014/main" id="{7504851B-284E-4FFB-8755-FADE097F204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09330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CC21A6-F40D-5D48-8326-395D6DC8AC25}"/>
              </a:ext>
            </a:extLst>
          </p:cNvPr>
          <p:cNvSpPr>
            <a:spLocks noGrp="1"/>
          </p:cNvSpPr>
          <p:nvPr>
            <p:ph type="sldNum" sz="quarter" idx="12"/>
            <p:custDataLst>
              <p:tags r:id="rId1"/>
            </p:custDataLst>
          </p:nvPr>
        </p:nvSpPr>
        <p:spPr>
          <a:xfrm>
            <a:off x="0" y="6487578"/>
            <a:ext cx="478800" cy="365125"/>
          </a:xfrm>
        </p:spPr>
        <p:txBody>
          <a:bodyPr/>
          <a:lstStyle/>
          <a:p>
            <a:fld id="{9AA69388-60FF-46E0-B068-9E74D46E27BB}" type="slidenum">
              <a:rPr lang="fr-CA" smtClean="0"/>
              <a:pPr/>
              <a:t>3</a:t>
            </a:fld>
            <a:endParaRPr lang="fr-CA" dirty="0"/>
          </a:p>
        </p:txBody>
      </p:sp>
      <p:sp>
        <p:nvSpPr>
          <p:cNvPr id="10" name="Text Placeholder 9">
            <a:extLst>
              <a:ext uri="{FF2B5EF4-FFF2-40B4-BE49-F238E27FC236}">
                <a16:creationId xmlns:a16="http://schemas.microsoft.com/office/drawing/2014/main" id="{02BBB65D-DFCA-7C4F-A91A-351F1E07B9F3}"/>
              </a:ext>
            </a:extLst>
          </p:cNvPr>
          <p:cNvSpPr>
            <a:spLocks noGrp="1"/>
          </p:cNvSpPr>
          <p:nvPr>
            <p:ph type="body" sz="half" idx="2"/>
            <p:custDataLst>
              <p:tags r:id="rId2"/>
            </p:custDataLst>
          </p:nvPr>
        </p:nvSpPr>
        <p:spPr/>
        <p:txBody>
          <a:bodyPr/>
          <a:lstStyle/>
          <a:p>
            <a:endParaRPr lang="fr-CA" dirty="0"/>
          </a:p>
        </p:txBody>
      </p:sp>
      <p:sp>
        <p:nvSpPr>
          <p:cNvPr id="6" name="Title 5">
            <a:extLst>
              <a:ext uri="{FF2B5EF4-FFF2-40B4-BE49-F238E27FC236}">
                <a16:creationId xmlns:a16="http://schemas.microsoft.com/office/drawing/2014/main" id="{67F666FF-1DB4-5044-A71A-0B4131F2BC4C}"/>
              </a:ext>
            </a:extLst>
          </p:cNvPr>
          <p:cNvSpPr>
            <a:spLocks noGrp="1"/>
          </p:cNvSpPr>
          <p:nvPr>
            <p:ph type="title"/>
            <p:custDataLst>
              <p:tags r:id="rId3"/>
            </p:custDataLst>
          </p:nvPr>
        </p:nvSpPr>
        <p:spPr>
          <a:xfrm>
            <a:off x="479424" y="1"/>
            <a:ext cx="11159375" cy="1044000"/>
          </a:xfrm>
        </p:spPr>
        <p:txBody>
          <a:bodyPr>
            <a:normAutofit/>
          </a:bodyPr>
          <a:lstStyle/>
          <a:p>
            <a:r>
              <a:rPr lang="fr-CA" dirty="0"/>
              <a:t>Qu’est-ce qu’un CPG assurance?</a:t>
            </a:r>
          </a:p>
        </p:txBody>
      </p:sp>
      <p:sp>
        <p:nvSpPr>
          <p:cNvPr id="8" name="Oval 7">
            <a:extLst>
              <a:ext uri="{FF2B5EF4-FFF2-40B4-BE49-F238E27FC236}">
                <a16:creationId xmlns:a16="http://schemas.microsoft.com/office/drawing/2014/main" id="{C24D7D8F-850D-B34B-BE79-11C7A9DC378D}"/>
              </a:ext>
            </a:extLst>
          </p:cNvPr>
          <p:cNvSpPr/>
          <p:nvPr>
            <p:custDataLst>
              <p:tags r:id="rId4"/>
            </p:custDataLst>
          </p:nvPr>
        </p:nvSpPr>
        <p:spPr>
          <a:xfrm>
            <a:off x="7557061" y="1442043"/>
            <a:ext cx="3962198" cy="3765292"/>
          </a:xfrm>
          <a:prstGeom prst="ellipse">
            <a:avLst/>
          </a:prstGeom>
          <a:solidFill>
            <a:schemeClr val="tx2"/>
          </a:solidFill>
        </p:spPr>
        <p:txBody>
          <a:bodyPr wrap="square" anchor="ctr">
            <a:spAutoFit/>
          </a:bodyPr>
          <a:lstStyle/>
          <a:p>
            <a:pPr algn="ctr"/>
            <a:endParaRPr lang="fr-CA" b="1" dirty="0">
              <a:solidFill>
                <a:schemeClr val="bg1"/>
              </a:solidFill>
            </a:endParaRPr>
          </a:p>
          <a:p>
            <a:pPr algn="ctr"/>
            <a:r>
              <a:rPr lang="fr-CA" sz="3600" b="1" dirty="0">
                <a:solidFill>
                  <a:schemeClr val="bg1"/>
                </a:solidFill>
              </a:rPr>
              <a:t>Rente à </a:t>
            </a:r>
            <a:br>
              <a:rPr lang="fr-CA" sz="3600" b="1" dirty="0">
                <a:solidFill>
                  <a:schemeClr val="bg1"/>
                </a:solidFill>
              </a:rPr>
            </a:br>
            <a:r>
              <a:rPr lang="fr-CA" sz="3600" b="1" dirty="0">
                <a:solidFill>
                  <a:schemeClr val="bg1"/>
                </a:solidFill>
              </a:rPr>
              <a:t>provision </a:t>
            </a:r>
            <a:br>
              <a:rPr lang="fr-CA" sz="3600" b="1" dirty="0">
                <a:solidFill>
                  <a:schemeClr val="bg1"/>
                </a:solidFill>
              </a:rPr>
            </a:br>
            <a:r>
              <a:rPr lang="fr-CA" sz="3600" b="1" dirty="0">
                <a:solidFill>
                  <a:schemeClr val="bg1"/>
                </a:solidFill>
              </a:rPr>
              <a:t>cumulative</a:t>
            </a:r>
          </a:p>
          <a:p>
            <a:pPr algn="ctr"/>
            <a:r>
              <a:rPr lang="fr-CA" sz="3600" b="1" dirty="0">
                <a:solidFill>
                  <a:schemeClr val="bg1"/>
                </a:solidFill>
              </a:rPr>
              <a:t> </a:t>
            </a:r>
          </a:p>
        </p:txBody>
      </p:sp>
      <p:sp>
        <p:nvSpPr>
          <p:cNvPr id="14" name="TextBox 13">
            <a:extLst>
              <a:ext uri="{FF2B5EF4-FFF2-40B4-BE49-F238E27FC236}">
                <a16:creationId xmlns:a16="http://schemas.microsoft.com/office/drawing/2014/main" id="{BE1B0171-BDD3-1C4E-B402-6D0ADC62DDB8}"/>
              </a:ext>
            </a:extLst>
          </p:cNvPr>
          <p:cNvSpPr txBox="1"/>
          <p:nvPr>
            <p:custDataLst>
              <p:tags r:id="rId5"/>
            </p:custDataLst>
          </p:nvPr>
        </p:nvSpPr>
        <p:spPr>
          <a:xfrm>
            <a:off x="5250180" y="1554480"/>
            <a:ext cx="1645920" cy="1691640"/>
          </a:xfrm>
          <a:prstGeom prst="rect">
            <a:avLst/>
          </a:prstGeom>
          <a:noFill/>
        </p:spPr>
        <p:txBody>
          <a:bodyPr wrap="square" lIns="0" tIns="72000" rIns="0" bIns="72000" rtlCol="0">
            <a:noAutofit/>
          </a:bodyPr>
          <a:lstStyle/>
          <a:p>
            <a:pPr algn="l"/>
            <a:r>
              <a:rPr lang="fr-CA" sz="20000" b="1" dirty="0">
                <a:solidFill>
                  <a:schemeClr val="bg2"/>
                </a:solidFill>
              </a:rPr>
              <a:t>=</a:t>
            </a:r>
          </a:p>
        </p:txBody>
      </p:sp>
      <p:sp>
        <p:nvSpPr>
          <p:cNvPr id="12" name="Oval 6">
            <a:extLst>
              <a:ext uri="{FF2B5EF4-FFF2-40B4-BE49-F238E27FC236}">
                <a16:creationId xmlns:a16="http://schemas.microsoft.com/office/drawing/2014/main" id="{55D346C7-7BC4-45FF-BA4F-88942B77C71E}"/>
              </a:ext>
            </a:extLst>
          </p:cNvPr>
          <p:cNvSpPr/>
          <p:nvPr>
            <p:custDataLst>
              <p:tags r:id="rId6"/>
            </p:custDataLst>
          </p:nvPr>
        </p:nvSpPr>
        <p:spPr>
          <a:xfrm>
            <a:off x="695400" y="1514488"/>
            <a:ext cx="3962198" cy="3592175"/>
          </a:xfrm>
          <a:prstGeom prst="ellipse">
            <a:avLst/>
          </a:prstGeom>
          <a:solidFill>
            <a:schemeClr val="accent1"/>
          </a:solidFill>
        </p:spPr>
        <p:txBody>
          <a:bodyPr wrap="square" lIns="0" rIns="0" anchor="ctr">
            <a:spAutoFit/>
          </a:bodyPr>
          <a:lstStyle/>
          <a:p>
            <a:endParaRPr lang="fr-CA" sz="2800" b="1" dirty="0">
              <a:solidFill>
                <a:schemeClr val="bg1"/>
              </a:solidFill>
            </a:endParaRPr>
          </a:p>
          <a:p>
            <a:endParaRPr lang="fr-CA" sz="2800" b="1" dirty="0">
              <a:solidFill>
                <a:schemeClr val="bg1"/>
              </a:solidFill>
            </a:endParaRPr>
          </a:p>
          <a:p>
            <a:r>
              <a:rPr lang="fr-CA" sz="3600" b="1" dirty="0">
                <a:solidFill>
                  <a:schemeClr val="bg1"/>
                </a:solidFill>
              </a:rPr>
              <a:t>CPG assurance</a:t>
            </a:r>
          </a:p>
          <a:p>
            <a:endParaRPr lang="fr-CA" sz="3200" b="1" dirty="0">
              <a:solidFill>
                <a:schemeClr val="bg1"/>
              </a:solidFill>
            </a:endParaRPr>
          </a:p>
          <a:p>
            <a:endParaRPr lang="fr-CA" sz="3600" b="1" dirty="0">
              <a:solidFill>
                <a:schemeClr val="bg1"/>
              </a:solidFill>
            </a:endParaRPr>
          </a:p>
        </p:txBody>
      </p:sp>
    </p:spTree>
    <p:extLst>
      <p:ext uri="{BB962C8B-B14F-4D97-AF65-F5344CB8AC3E}">
        <p14:creationId xmlns:p14="http://schemas.microsoft.com/office/powerpoint/2010/main" val="210559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8B579B-89C2-964A-9F1F-40B1636FACD5}"/>
              </a:ext>
            </a:extLst>
          </p:cNvPr>
          <p:cNvSpPr>
            <a:spLocks noGrp="1"/>
          </p:cNvSpPr>
          <p:nvPr>
            <p:ph type="sldNum" sz="quarter" idx="12"/>
            <p:custDataLst>
              <p:tags r:id="rId1"/>
            </p:custDataLst>
          </p:nvPr>
        </p:nvSpPr>
        <p:spPr>
          <a:xfrm>
            <a:off x="0" y="6487578"/>
            <a:ext cx="478800" cy="365125"/>
          </a:xfrm>
        </p:spPr>
        <p:txBody>
          <a:bodyPr/>
          <a:lstStyle/>
          <a:p>
            <a:fld id="{9AA69388-60FF-46E0-B068-9E74D46E27BB}" type="slidenum">
              <a:rPr lang="fr-CA" smtClean="0"/>
              <a:pPr/>
              <a:t>4</a:t>
            </a:fld>
            <a:endParaRPr lang="fr-CA" dirty="0"/>
          </a:p>
        </p:txBody>
      </p:sp>
      <p:sp>
        <p:nvSpPr>
          <p:cNvPr id="11" name="Content Placeholder 10">
            <a:extLst>
              <a:ext uri="{FF2B5EF4-FFF2-40B4-BE49-F238E27FC236}">
                <a16:creationId xmlns:a16="http://schemas.microsoft.com/office/drawing/2014/main" id="{D086D3AD-1A00-154E-AA41-5241828936BA}"/>
              </a:ext>
            </a:extLst>
          </p:cNvPr>
          <p:cNvSpPr>
            <a:spLocks noGrp="1"/>
          </p:cNvSpPr>
          <p:nvPr>
            <p:ph idx="13"/>
            <p:custDataLst>
              <p:tags r:id="rId2"/>
            </p:custDataLst>
          </p:nvPr>
        </p:nvSpPr>
        <p:spPr>
          <a:xfrm>
            <a:off x="479376" y="1412776"/>
            <a:ext cx="9777144" cy="4320000"/>
          </a:xfrm>
        </p:spPr>
        <p:txBody>
          <a:bodyPr/>
          <a:lstStyle/>
          <a:p>
            <a:r>
              <a:rPr lang="fr-CA" sz="3200" dirty="0"/>
              <a:t>Placement garanti offert exclusivement par les compagnies d’assurance</a:t>
            </a:r>
          </a:p>
          <a:p>
            <a:r>
              <a:rPr lang="fr-CA" sz="3200" dirty="0"/>
              <a:t>Peut être intégrée à un REER, un CELI ou un placement non enregistré</a:t>
            </a:r>
          </a:p>
          <a:p>
            <a:r>
              <a:rPr lang="fr-CA" sz="3200" dirty="0"/>
              <a:t>Semblable aux CPG d’une banque/société de fiducie, mais avec des avantages</a:t>
            </a:r>
          </a:p>
          <a:p>
            <a:pPr marL="0" indent="0">
              <a:buNone/>
            </a:pPr>
            <a:endParaRPr lang="fr-CA" sz="4800" dirty="0"/>
          </a:p>
        </p:txBody>
      </p:sp>
      <p:sp>
        <p:nvSpPr>
          <p:cNvPr id="10" name="Text Placeholder 9">
            <a:extLst>
              <a:ext uri="{FF2B5EF4-FFF2-40B4-BE49-F238E27FC236}">
                <a16:creationId xmlns:a16="http://schemas.microsoft.com/office/drawing/2014/main" id="{F1BA5C06-7714-CF42-A961-40027E887B24}"/>
              </a:ext>
            </a:extLst>
          </p:cNvPr>
          <p:cNvSpPr>
            <a:spLocks noGrp="1"/>
          </p:cNvSpPr>
          <p:nvPr>
            <p:ph type="body" sz="half" idx="2"/>
            <p:custDataLst>
              <p:tags r:id="rId3"/>
            </p:custDataLst>
          </p:nvPr>
        </p:nvSpPr>
        <p:spPr/>
        <p:txBody>
          <a:bodyPr/>
          <a:lstStyle/>
          <a:p>
            <a:endParaRPr lang="fr-CA" dirty="0"/>
          </a:p>
        </p:txBody>
      </p:sp>
      <p:sp>
        <p:nvSpPr>
          <p:cNvPr id="6" name="Title 5">
            <a:extLst>
              <a:ext uri="{FF2B5EF4-FFF2-40B4-BE49-F238E27FC236}">
                <a16:creationId xmlns:a16="http://schemas.microsoft.com/office/drawing/2014/main" id="{72CE7D77-E26C-8743-8A77-D14381D4F0E8}"/>
              </a:ext>
            </a:extLst>
          </p:cNvPr>
          <p:cNvSpPr>
            <a:spLocks noGrp="1"/>
          </p:cNvSpPr>
          <p:nvPr>
            <p:ph type="title"/>
            <p:custDataLst>
              <p:tags r:id="rId4"/>
            </p:custDataLst>
          </p:nvPr>
        </p:nvSpPr>
        <p:spPr>
          <a:xfrm>
            <a:off x="479424" y="1"/>
            <a:ext cx="11159375" cy="1044000"/>
          </a:xfrm>
        </p:spPr>
        <p:txBody>
          <a:bodyPr/>
          <a:lstStyle/>
          <a:p>
            <a:r>
              <a:rPr lang="fr-CA" dirty="0"/>
              <a:t>Qu’est-ce qu’une rente à provision cumulative? </a:t>
            </a:r>
          </a:p>
        </p:txBody>
      </p:sp>
    </p:spTree>
    <p:extLst>
      <p:ext uri="{BB962C8B-B14F-4D97-AF65-F5344CB8AC3E}">
        <p14:creationId xmlns:p14="http://schemas.microsoft.com/office/powerpoint/2010/main" val="422701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BAFCBE-CB19-A24D-BD2F-B83455A9626C}"/>
              </a:ext>
            </a:extLst>
          </p:cNvPr>
          <p:cNvSpPr>
            <a:spLocks noGrp="1"/>
          </p:cNvSpPr>
          <p:nvPr>
            <p:ph type="sldNum" sz="quarter" idx="12"/>
            <p:custDataLst>
              <p:tags r:id="rId1"/>
            </p:custDataLst>
          </p:nvPr>
        </p:nvSpPr>
        <p:spPr>
          <a:xfrm>
            <a:off x="0" y="6487578"/>
            <a:ext cx="478800" cy="365125"/>
          </a:xfrm>
        </p:spPr>
        <p:txBody>
          <a:bodyPr/>
          <a:lstStyle/>
          <a:p>
            <a:fld id="{9AA69388-60FF-46E0-B068-9E74D46E27BB}" type="slidenum">
              <a:rPr lang="fr-CA" smtClean="0"/>
              <a:pPr/>
              <a:t>5</a:t>
            </a:fld>
            <a:endParaRPr lang="fr-CA" dirty="0"/>
          </a:p>
        </p:txBody>
      </p:sp>
      <p:graphicFrame>
        <p:nvGraphicFramePr>
          <p:cNvPr id="7" name="Table 7">
            <a:extLst>
              <a:ext uri="{FF2B5EF4-FFF2-40B4-BE49-F238E27FC236}">
                <a16:creationId xmlns:a16="http://schemas.microsoft.com/office/drawing/2014/main" id="{F92A3BB1-B237-664A-99CE-BAA41289CBDD}"/>
              </a:ext>
            </a:extLst>
          </p:cNvPr>
          <p:cNvGraphicFramePr>
            <a:graphicFrameLocks noGrp="1"/>
          </p:cNvGraphicFramePr>
          <p:nvPr>
            <p:ph idx="13"/>
            <p:custDataLst>
              <p:tags r:id="rId2"/>
            </p:custDataLst>
            <p:extLst>
              <p:ext uri="{D42A27DB-BD31-4B8C-83A1-F6EECF244321}">
                <p14:modId xmlns:p14="http://schemas.microsoft.com/office/powerpoint/2010/main" val="3978707296"/>
              </p:ext>
            </p:extLst>
          </p:nvPr>
        </p:nvGraphicFramePr>
        <p:xfrm>
          <a:off x="479425" y="1412875"/>
          <a:ext cx="11160123" cy="3844926"/>
        </p:xfrm>
        <a:graphic>
          <a:graphicData uri="http://schemas.openxmlformats.org/drawingml/2006/table">
            <a:tbl>
              <a:tblPr>
                <a:tableStyleId>{5C22544A-7EE6-4342-B048-85BDC9FD1C3A}</a:tableStyleId>
              </a:tblPr>
              <a:tblGrid>
                <a:gridCol w="3720041">
                  <a:extLst>
                    <a:ext uri="{9D8B030D-6E8A-4147-A177-3AD203B41FA5}">
                      <a16:colId xmlns:a16="http://schemas.microsoft.com/office/drawing/2014/main" val="759856651"/>
                    </a:ext>
                  </a:extLst>
                </a:gridCol>
                <a:gridCol w="3720041">
                  <a:extLst>
                    <a:ext uri="{9D8B030D-6E8A-4147-A177-3AD203B41FA5}">
                      <a16:colId xmlns:a16="http://schemas.microsoft.com/office/drawing/2014/main" val="1353652565"/>
                    </a:ext>
                  </a:extLst>
                </a:gridCol>
                <a:gridCol w="3720041">
                  <a:extLst>
                    <a:ext uri="{9D8B030D-6E8A-4147-A177-3AD203B41FA5}">
                      <a16:colId xmlns:a16="http://schemas.microsoft.com/office/drawing/2014/main" val="2473422385"/>
                    </a:ext>
                  </a:extLst>
                </a:gridCol>
              </a:tblGrid>
              <a:tr h="1922463">
                <a:tc>
                  <a:txBody>
                    <a:bodyPr/>
                    <a:lstStyle/>
                    <a:p>
                      <a:pPr algn="ctr"/>
                      <a:r>
                        <a:rPr lang="fr-CA" sz="2400" b="1" kern="1200" noProof="0" dirty="0">
                          <a:solidFill>
                            <a:schemeClr val="bg1"/>
                          </a:solidFill>
                          <a:effectLst/>
                          <a:latin typeface="+mn-lt"/>
                          <a:ea typeface="+mn-ea"/>
                          <a:cs typeface="+mn-cs"/>
                        </a:rPr>
                        <a:t>Désignation </a:t>
                      </a:r>
                      <a:br>
                        <a:rPr lang="fr-CA" sz="2400" b="1" kern="1200" noProof="0" dirty="0">
                          <a:solidFill>
                            <a:schemeClr val="bg1"/>
                          </a:solidFill>
                          <a:effectLst/>
                          <a:latin typeface="+mn-lt"/>
                          <a:ea typeface="+mn-ea"/>
                          <a:cs typeface="+mn-cs"/>
                        </a:rPr>
                      </a:br>
                      <a:r>
                        <a:rPr lang="fr-CA" sz="2400" b="1" kern="1200" noProof="0" dirty="0">
                          <a:solidFill>
                            <a:schemeClr val="bg1"/>
                          </a:solidFill>
                          <a:effectLst/>
                          <a:latin typeface="+mn-lt"/>
                          <a:ea typeface="+mn-ea"/>
                          <a:cs typeface="+mn-cs"/>
                        </a:rPr>
                        <a:t>de bénéficiaire </a:t>
                      </a:r>
                      <a:endParaRPr lang="fr-CA" sz="2400" kern="1200" noProof="0" dirty="0">
                        <a:solidFill>
                          <a:schemeClr val="bg1"/>
                        </a:solidFill>
                        <a:effectLst/>
                        <a:latin typeface="+mn-lt"/>
                        <a:ea typeface="+mn-ea"/>
                        <a:cs typeface="+mn-cs"/>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r>
                        <a:rPr lang="fr-CA" sz="2400" b="1" kern="1200" noProof="0" dirty="0">
                          <a:solidFill>
                            <a:schemeClr val="bg1"/>
                          </a:solidFill>
                          <a:effectLst/>
                          <a:latin typeface="+mn-lt"/>
                          <a:ea typeface="+mn-ea"/>
                          <a:cs typeface="+mn-cs"/>
                        </a:rPr>
                        <a:t>Crédit d'impôt pour </a:t>
                      </a:r>
                      <a:br>
                        <a:rPr lang="fr-CA" sz="2400" b="1" kern="1200" noProof="0" dirty="0">
                          <a:solidFill>
                            <a:schemeClr val="bg1"/>
                          </a:solidFill>
                          <a:effectLst/>
                          <a:latin typeface="+mn-lt"/>
                          <a:ea typeface="+mn-ea"/>
                          <a:cs typeface="+mn-cs"/>
                        </a:rPr>
                      </a:br>
                      <a:r>
                        <a:rPr lang="fr-CA" sz="2400" b="1" kern="1200" noProof="0" dirty="0">
                          <a:solidFill>
                            <a:schemeClr val="bg1"/>
                          </a:solidFill>
                          <a:effectLst/>
                          <a:latin typeface="+mn-lt"/>
                          <a:ea typeface="+mn-ea"/>
                          <a:cs typeface="+mn-cs"/>
                        </a:rPr>
                        <a:t>revenu de pension </a:t>
                      </a:r>
                      <a:endParaRPr lang="fr-CA" sz="2400" kern="1200" noProof="0" dirty="0">
                        <a:solidFill>
                          <a:schemeClr val="bg1"/>
                        </a:solidFill>
                        <a:effectLst/>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tx2"/>
                    </a:solidFill>
                  </a:tcPr>
                </a:tc>
                <a:tc>
                  <a:txBody>
                    <a:bodyPr/>
                    <a:lstStyle/>
                    <a:p>
                      <a:pPr algn="ctr"/>
                      <a:r>
                        <a:rPr lang="fr-CA" sz="2400" b="1" kern="1200" noProof="0" dirty="0">
                          <a:solidFill>
                            <a:schemeClr val="tx2"/>
                          </a:solidFill>
                          <a:effectLst/>
                          <a:latin typeface="+mn-lt"/>
                          <a:ea typeface="+mn-ea"/>
                          <a:cs typeface="+mn-cs"/>
                        </a:rPr>
                        <a:t>Protection </a:t>
                      </a:r>
                      <a:br>
                        <a:rPr lang="fr-CA" sz="2400" b="1" kern="1200" noProof="0" dirty="0">
                          <a:solidFill>
                            <a:schemeClr val="tx2"/>
                          </a:solidFill>
                          <a:effectLst/>
                          <a:latin typeface="+mn-lt"/>
                          <a:ea typeface="+mn-ea"/>
                          <a:cs typeface="+mn-cs"/>
                        </a:rPr>
                      </a:br>
                      <a:r>
                        <a:rPr lang="fr-CA" sz="2400" b="1" kern="1200" noProof="0" dirty="0">
                          <a:solidFill>
                            <a:schemeClr val="tx2"/>
                          </a:solidFill>
                          <a:effectLst/>
                          <a:latin typeface="+mn-lt"/>
                          <a:ea typeface="+mn-ea"/>
                          <a:cs typeface="+mn-cs"/>
                        </a:rPr>
                        <a:t>d'Assuris </a:t>
                      </a:r>
                      <a:endParaRPr lang="fr-CA" sz="2400" kern="1200" noProof="0" dirty="0">
                        <a:solidFill>
                          <a:schemeClr val="tx2"/>
                        </a:solidFill>
                        <a:effectLst/>
                        <a:latin typeface="+mn-lt"/>
                        <a:ea typeface="+mn-ea"/>
                        <a:cs typeface="+mn-cs"/>
                      </a:endParaRP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470484478"/>
                  </a:ext>
                </a:extLst>
              </a:tr>
              <a:tr h="1922463">
                <a:tc>
                  <a:txBody>
                    <a:bodyPr/>
                    <a:lstStyle/>
                    <a:p>
                      <a:pPr algn="ctr"/>
                      <a:r>
                        <a:rPr lang="fr-CA" sz="2400" b="1" kern="1200" noProof="0" dirty="0">
                          <a:solidFill>
                            <a:schemeClr val="bg1"/>
                          </a:solidFill>
                          <a:effectLst/>
                          <a:latin typeface="+mn-lt"/>
                          <a:ea typeface="+mn-ea"/>
                          <a:cs typeface="+mn-cs"/>
                        </a:rPr>
                        <a:t>Possibilité de </a:t>
                      </a:r>
                      <a:br>
                        <a:rPr lang="fr-CA" sz="2400" b="1" kern="1200" noProof="0" dirty="0">
                          <a:solidFill>
                            <a:schemeClr val="bg1"/>
                          </a:solidFill>
                          <a:effectLst/>
                          <a:latin typeface="+mn-lt"/>
                          <a:ea typeface="+mn-ea"/>
                          <a:cs typeface="+mn-cs"/>
                        </a:rPr>
                      </a:br>
                      <a:r>
                        <a:rPr lang="fr-CA" sz="2400" b="1" kern="1200" noProof="0" dirty="0">
                          <a:solidFill>
                            <a:schemeClr val="bg1"/>
                          </a:solidFill>
                          <a:effectLst/>
                          <a:latin typeface="+mn-lt"/>
                          <a:ea typeface="+mn-ea"/>
                          <a:cs typeface="+mn-cs"/>
                        </a:rPr>
                        <a:t>protection contre </a:t>
                      </a:r>
                      <a:br>
                        <a:rPr lang="fr-CA" sz="2400" b="1" kern="1200" noProof="0" dirty="0">
                          <a:solidFill>
                            <a:schemeClr val="bg1"/>
                          </a:solidFill>
                          <a:effectLst/>
                          <a:latin typeface="+mn-lt"/>
                          <a:ea typeface="+mn-ea"/>
                          <a:cs typeface="+mn-cs"/>
                        </a:rPr>
                      </a:br>
                      <a:r>
                        <a:rPr lang="fr-CA" sz="2400" b="1" kern="1200" noProof="0" dirty="0">
                          <a:solidFill>
                            <a:schemeClr val="bg1"/>
                          </a:solidFill>
                          <a:effectLst/>
                          <a:latin typeface="+mn-lt"/>
                          <a:ea typeface="+mn-ea"/>
                          <a:cs typeface="+mn-cs"/>
                        </a:rPr>
                        <a:t>les créanciers </a:t>
                      </a:r>
                      <a:endParaRPr lang="fr-CA" sz="2400" kern="1200" noProof="0" dirty="0">
                        <a:solidFill>
                          <a:schemeClr val="bg1"/>
                        </a:solidFill>
                        <a:effectLst/>
                        <a:latin typeface="+mn-lt"/>
                        <a:ea typeface="+mn-ea"/>
                        <a:cs typeface="+mn-cs"/>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tc>
                  <a:txBody>
                    <a:bodyPr/>
                    <a:lstStyle/>
                    <a:p>
                      <a:pPr algn="ctr"/>
                      <a:r>
                        <a:rPr lang="fr-CA" sz="2400" b="1" kern="1200" noProof="0" dirty="0">
                          <a:solidFill>
                            <a:schemeClr val="bg1"/>
                          </a:solidFill>
                          <a:effectLst/>
                          <a:latin typeface="+mn-lt"/>
                          <a:ea typeface="+mn-ea"/>
                          <a:cs typeface="+mn-cs"/>
                        </a:rPr>
                        <a:t>Transformation facile </a:t>
                      </a:r>
                      <a:br>
                        <a:rPr lang="fr-CA" sz="2400" b="1" kern="1200" noProof="0" dirty="0">
                          <a:solidFill>
                            <a:schemeClr val="bg1"/>
                          </a:solidFill>
                          <a:effectLst/>
                          <a:latin typeface="+mn-lt"/>
                          <a:ea typeface="+mn-ea"/>
                          <a:cs typeface="+mn-cs"/>
                        </a:rPr>
                      </a:br>
                      <a:r>
                        <a:rPr lang="fr-CA" sz="2400" b="1" kern="1200" noProof="0" dirty="0">
                          <a:solidFill>
                            <a:schemeClr val="bg1"/>
                          </a:solidFill>
                          <a:effectLst/>
                          <a:latin typeface="+mn-lt"/>
                          <a:ea typeface="+mn-ea"/>
                          <a:cs typeface="+mn-cs"/>
                        </a:rPr>
                        <a:t>en rente à constitution immédiate </a:t>
                      </a:r>
                      <a:endParaRPr lang="fr-CA" sz="2400" kern="1200" noProof="0" dirty="0">
                        <a:solidFill>
                          <a:schemeClr val="bg1"/>
                        </a:solidFill>
                        <a:effectLst/>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4"/>
                    </a:solidFill>
                  </a:tcPr>
                </a:tc>
                <a:tc>
                  <a:txBody>
                    <a:bodyPr/>
                    <a:lstStyle/>
                    <a:p>
                      <a:pPr algn="ctr"/>
                      <a:r>
                        <a:rPr lang="fr-CA" sz="2400" b="1" kern="1200" noProof="0" dirty="0">
                          <a:solidFill>
                            <a:schemeClr val="bg1"/>
                          </a:solidFill>
                          <a:effectLst/>
                          <a:latin typeface="+mn-lt"/>
                          <a:ea typeface="+mn-ea"/>
                          <a:cs typeface="+mn-cs"/>
                        </a:rPr>
                        <a:t>Entièrement </a:t>
                      </a:r>
                      <a:br>
                        <a:rPr lang="fr-CA" sz="2400" b="1" kern="1200" noProof="0" dirty="0">
                          <a:solidFill>
                            <a:schemeClr val="bg1"/>
                          </a:solidFill>
                          <a:effectLst/>
                          <a:latin typeface="+mn-lt"/>
                          <a:ea typeface="+mn-ea"/>
                          <a:cs typeface="+mn-cs"/>
                        </a:rPr>
                      </a:br>
                      <a:r>
                        <a:rPr lang="fr-CA" sz="2400" b="1" kern="1200" noProof="0" dirty="0">
                          <a:solidFill>
                            <a:schemeClr val="bg1"/>
                          </a:solidFill>
                          <a:effectLst/>
                          <a:latin typeface="+mn-lt"/>
                          <a:ea typeface="+mn-ea"/>
                          <a:cs typeface="+mn-cs"/>
                        </a:rPr>
                        <a:t>encaissables*</a:t>
                      </a:r>
                      <a:endParaRPr lang="fr-CA" sz="2400" kern="1200" noProof="0" dirty="0">
                        <a:solidFill>
                          <a:schemeClr val="bg1"/>
                        </a:solidFill>
                        <a:effectLst/>
                        <a:latin typeface="+mn-lt"/>
                        <a:ea typeface="+mn-ea"/>
                        <a:cs typeface="+mn-cs"/>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6"/>
                    </a:solidFill>
                  </a:tcPr>
                </a:tc>
                <a:extLst>
                  <a:ext uri="{0D108BD9-81ED-4DB2-BD59-A6C34878D82A}">
                    <a16:rowId xmlns:a16="http://schemas.microsoft.com/office/drawing/2014/main" val="1708857176"/>
                  </a:ext>
                </a:extLst>
              </a:tr>
            </a:tbl>
          </a:graphicData>
        </a:graphic>
      </p:graphicFrame>
      <p:sp>
        <p:nvSpPr>
          <p:cNvPr id="6" name="Title 5">
            <a:extLst>
              <a:ext uri="{FF2B5EF4-FFF2-40B4-BE49-F238E27FC236}">
                <a16:creationId xmlns:a16="http://schemas.microsoft.com/office/drawing/2014/main" id="{810DC76B-30DC-7B41-8B17-BE8B8B9AEB3B}"/>
              </a:ext>
            </a:extLst>
          </p:cNvPr>
          <p:cNvSpPr>
            <a:spLocks noGrp="1"/>
          </p:cNvSpPr>
          <p:nvPr>
            <p:ph type="title"/>
            <p:custDataLst>
              <p:tags r:id="rId3"/>
            </p:custDataLst>
          </p:nvPr>
        </p:nvSpPr>
        <p:spPr>
          <a:xfrm>
            <a:off x="479424" y="1"/>
            <a:ext cx="11159375" cy="1044000"/>
          </a:xfrm>
        </p:spPr>
        <p:txBody>
          <a:bodyPr/>
          <a:lstStyle/>
          <a:p>
            <a:r>
              <a:rPr lang="fr-CA" dirty="0"/>
              <a:t>Avantages des CPG assurance </a:t>
            </a:r>
          </a:p>
        </p:txBody>
      </p:sp>
      <p:sp>
        <p:nvSpPr>
          <p:cNvPr id="8" name="Text Placeholder 4">
            <a:extLst>
              <a:ext uri="{FF2B5EF4-FFF2-40B4-BE49-F238E27FC236}">
                <a16:creationId xmlns:a16="http://schemas.microsoft.com/office/drawing/2014/main" id="{5D03B05A-16B2-4D30-9395-121624F28D9B}"/>
              </a:ext>
            </a:extLst>
          </p:cNvPr>
          <p:cNvSpPr>
            <a:spLocks noGrp="1"/>
          </p:cNvSpPr>
          <p:nvPr>
            <p:ph type="body" sz="half" idx="2"/>
            <p:custDataLst>
              <p:tags r:id="rId4"/>
            </p:custDataLst>
          </p:nvPr>
        </p:nvSpPr>
        <p:spPr>
          <a:xfrm>
            <a:off x="478800" y="5805264"/>
            <a:ext cx="11164824" cy="466785"/>
          </a:xfrm>
        </p:spPr>
        <p:txBody>
          <a:bodyPr/>
          <a:lstStyle/>
          <a:p>
            <a:r>
              <a:rPr lang="fr-CA" sz="1800" dirty="0"/>
              <a:t>* Un rajustement selon la valeur marchande pourrait s’appliquer si des sommes sont encaissées avant l’échéance.</a:t>
            </a:r>
          </a:p>
        </p:txBody>
      </p:sp>
    </p:spTree>
    <p:extLst>
      <p:ext uri="{BB962C8B-B14F-4D97-AF65-F5344CB8AC3E}">
        <p14:creationId xmlns:p14="http://schemas.microsoft.com/office/powerpoint/2010/main" val="234004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C10C3-83C8-5D47-ADD1-06FE2BCEEB84}"/>
              </a:ext>
            </a:extLst>
          </p:cNvPr>
          <p:cNvSpPr>
            <a:spLocks noGrp="1"/>
          </p:cNvSpPr>
          <p:nvPr>
            <p:ph type="ctrTitle"/>
            <p:custDataLst>
              <p:tags r:id="rId1"/>
            </p:custDataLst>
          </p:nvPr>
        </p:nvSpPr>
        <p:spPr/>
        <p:txBody>
          <a:bodyPr/>
          <a:lstStyle/>
          <a:p>
            <a:r>
              <a:rPr lang="fr-CA" sz="9600" dirty="0"/>
              <a:t>1</a:t>
            </a:r>
            <a:r>
              <a:rPr lang="fr-CA" sz="6000" dirty="0"/>
              <a:t> </a:t>
            </a:r>
          </a:p>
        </p:txBody>
      </p:sp>
      <p:sp>
        <p:nvSpPr>
          <p:cNvPr id="12" name="Subtitle 11">
            <a:extLst>
              <a:ext uri="{FF2B5EF4-FFF2-40B4-BE49-F238E27FC236}">
                <a16:creationId xmlns:a16="http://schemas.microsoft.com/office/drawing/2014/main" id="{F620AF6B-DE73-6F44-B1C1-B2E00F079704}"/>
              </a:ext>
            </a:extLst>
          </p:cNvPr>
          <p:cNvSpPr>
            <a:spLocks noGrp="1"/>
          </p:cNvSpPr>
          <p:nvPr>
            <p:ph type="subTitle" idx="1"/>
            <p:custDataLst>
              <p:tags r:id="rId2"/>
            </p:custDataLst>
          </p:nvPr>
        </p:nvSpPr>
        <p:spPr/>
        <p:txBody>
          <a:bodyPr/>
          <a:lstStyle/>
          <a:p>
            <a:r>
              <a:rPr lang="fr-CA" dirty="0"/>
              <a:t>Avantages des CPG assurance – Désignation de bénéficiaire</a:t>
            </a:r>
          </a:p>
        </p:txBody>
      </p:sp>
      <p:sp>
        <p:nvSpPr>
          <p:cNvPr id="2" name="Slide Number Placeholder 1">
            <a:extLst>
              <a:ext uri="{FF2B5EF4-FFF2-40B4-BE49-F238E27FC236}">
                <a16:creationId xmlns:a16="http://schemas.microsoft.com/office/drawing/2014/main" id="{A0F36E73-1AF2-824F-BF52-6F4F0E913014}"/>
              </a:ext>
            </a:extLst>
          </p:cNvPr>
          <p:cNvSpPr>
            <a:spLocks noGrp="1"/>
          </p:cNvSpPr>
          <p:nvPr>
            <p:ph type="sldNum" sz="quarter" idx="12"/>
            <p:custDataLst>
              <p:tags r:id="rId3"/>
            </p:custDataLst>
          </p:nvPr>
        </p:nvSpPr>
        <p:spPr/>
        <p:txBody>
          <a:bodyPr/>
          <a:lstStyle/>
          <a:p>
            <a:fld id="{9AA69388-60FF-46E0-B068-9E74D46E27BB}" type="slidenum">
              <a:rPr lang="fr-CA" smtClean="0"/>
              <a:pPr/>
              <a:t>6</a:t>
            </a:fld>
            <a:endParaRPr lang="fr-CA" dirty="0"/>
          </a:p>
        </p:txBody>
      </p:sp>
    </p:spTree>
    <p:extLst>
      <p:ext uri="{BB962C8B-B14F-4D97-AF65-F5344CB8AC3E}">
        <p14:creationId xmlns:p14="http://schemas.microsoft.com/office/powerpoint/2010/main" val="391578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45A09A-4979-5C4C-B562-E776AA3AFE4F}"/>
              </a:ext>
            </a:extLst>
          </p:cNvPr>
          <p:cNvSpPr>
            <a:spLocks noGrp="1"/>
          </p:cNvSpPr>
          <p:nvPr>
            <p:ph type="sldNum" sz="quarter" idx="12"/>
            <p:custDataLst>
              <p:tags r:id="rId1"/>
            </p:custDataLst>
          </p:nvPr>
        </p:nvSpPr>
        <p:spPr>
          <a:xfrm>
            <a:off x="0" y="6487578"/>
            <a:ext cx="478800" cy="365125"/>
          </a:xfrm>
        </p:spPr>
        <p:txBody>
          <a:bodyPr/>
          <a:lstStyle/>
          <a:p>
            <a:fld id="{9AA69388-60FF-46E0-B068-9E74D46E27BB}" type="slidenum">
              <a:rPr lang="fr-CA" smtClean="0"/>
              <a:pPr/>
              <a:t>7</a:t>
            </a:fld>
            <a:endParaRPr lang="fr-CA" dirty="0"/>
          </a:p>
        </p:txBody>
      </p:sp>
      <p:sp>
        <p:nvSpPr>
          <p:cNvPr id="3" name="Content Placeholder 2">
            <a:extLst>
              <a:ext uri="{FF2B5EF4-FFF2-40B4-BE49-F238E27FC236}">
                <a16:creationId xmlns:a16="http://schemas.microsoft.com/office/drawing/2014/main" id="{73A898BB-C8FD-0347-903E-C46F56A8176A}"/>
              </a:ext>
            </a:extLst>
          </p:cNvPr>
          <p:cNvSpPr>
            <a:spLocks noGrp="1"/>
          </p:cNvSpPr>
          <p:nvPr>
            <p:ph idx="14"/>
            <p:custDataLst>
              <p:tags r:id="rId2"/>
            </p:custDataLst>
          </p:nvPr>
        </p:nvSpPr>
        <p:spPr>
          <a:xfrm>
            <a:off x="6238800" y="1736725"/>
            <a:ext cx="5400000" cy="3932555"/>
          </a:xfrm>
        </p:spPr>
        <p:txBody>
          <a:bodyPr>
            <a:normAutofit/>
          </a:bodyPr>
          <a:lstStyle/>
          <a:p>
            <a:pPr marL="0" indent="0">
              <a:buNone/>
            </a:pPr>
            <a:r>
              <a:rPr lang="fr-CA" sz="3200" b="1" dirty="0"/>
              <a:t>Évitez les frais et les </a:t>
            </a:r>
            <a:br>
              <a:rPr lang="fr-CA" sz="3200" b="1" dirty="0"/>
            </a:br>
            <a:r>
              <a:rPr lang="fr-CA" sz="3200" b="1" dirty="0"/>
              <a:t>lenteurs de l’administration </a:t>
            </a:r>
            <a:br>
              <a:rPr lang="fr-CA" sz="3200" b="1" dirty="0"/>
            </a:br>
            <a:r>
              <a:rPr lang="fr-CA" sz="3200" b="1" dirty="0"/>
              <a:t>des successions</a:t>
            </a:r>
            <a:br>
              <a:rPr lang="fr-CA" sz="3200" b="1" dirty="0"/>
            </a:br>
            <a:r>
              <a:rPr lang="fr-CA" dirty="0"/>
              <a:t>Lorsque les biens font partie de la succession, </a:t>
            </a:r>
            <a:br>
              <a:rPr lang="fr-CA" dirty="0"/>
            </a:br>
            <a:r>
              <a:rPr lang="fr-CA" dirty="0"/>
              <a:t>leur répartition peut être plus lente. Il peut en outre y avoir des frais juridiques, des honoraires </a:t>
            </a:r>
            <a:br>
              <a:rPr lang="fr-CA" dirty="0"/>
            </a:br>
            <a:r>
              <a:rPr lang="fr-CA" dirty="0"/>
              <a:t>de liquidateur et, parfois, des frais d’homologation </a:t>
            </a:r>
            <a:br>
              <a:rPr lang="fr-CA" dirty="0"/>
            </a:br>
            <a:r>
              <a:rPr lang="fr-CA" dirty="0"/>
              <a:t>à payer.</a:t>
            </a:r>
          </a:p>
          <a:p>
            <a:pPr marL="0" indent="0">
              <a:buNone/>
            </a:pPr>
            <a:endParaRPr lang="fr-CA" dirty="0"/>
          </a:p>
          <a:p>
            <a:pPr marL="0" indent="0">
              <a:buNone/>
            </a:pPr>
            <a:endParaRPr lang="fr-CA" dirty="0"/>
          </a:p>
        </p:txBody>
      </p:sp>
      <p:sp>
        <p:nvSpPr>
          <p:cNvPr id="4" name="Content Placeholder 3">
            <a:extLst>
              <a:ext uri="{FF2B5EF4-FFF2-40B4-BE49-F238E27FC236}">
                <a16:creationId xmlns:a16="http://schemas.microsoft.com/office/drawing/2014/main" id="{48FA4903-483B-3F46-AA8E-DCD05A8E33CF}"/>
              </a:ext>
            </a:extLst>
          </p:cNvPr>
          <p:cNvSpPr>
            <a:spLocks noGrp="1"/>
          </p:cNvSpPr>
          <p:nvPr>
            <p:ph idx="15"/>
            <p:custDataLst>
              <p:tags r:id="rId3"/>
            </p:custDataLst>
          </p:nvPr>
        </p:nvSpPr>
        <p:spPr>
          <a:xfrm>
            <a:off x="478800" y="1736725"/>
            <a:ext cx="5400000" cy="3932555"/>
          </a:xfrm>
        </p:spPr>
        <p:txBody>
          <a:bodyPr/>
          <a:lstStyle/>
          <a:p>
            <a:pPr marL="0" indent="0">
              <a:buNone/>
            </a:pPr>
            <a:r>
              <a:rPr lang="fr-CA" sz="3200" b="1" dirty="0"/>
              <a:t>Désignez un bénéficiaire </a:t>
            </a:r>
            <a:br>
              <a:rPr lang="fr-CA" sz="3200" b="1" dirty="0"/>
            </a:br>
            <a:r>
              <a:rPr lang="fr-CA" dirty="0"/>
              <a:t>Qu’il s’agisse de fonds enregistrés ou non enregistrés </a:t>
            </a:r>
          </a:p>
          <a:p>
            <a:pPr marL="0" indent="0">
              <a:buNone/>
            </a:pPr>
            <a:endParaRPr lang="fr-CA" dirty="0"/>
          </a:p>
        </p:txBody>
      </p:sp>
      <p:sp>
        <p:nvSpPr>
          <p:cNvPr id="29" name="Text Placeholder 28">
            <a:extLst>
              <a:ext uri="{FF2B5EF4-FFF2-40B4-BE49-F238E27FC236}">
                <a16:creationId xmlns:a16="http://schemas.microsoft.com/office/drawing/2014/main" id="{01E0871C-7FE0-0E48-817A-896EC91EA9A2}"/>
              </a:ext>
            </a:extLst>
          </p:cNvPr>
          <p:cNvSpPr>
            <a:spLocks noGrp="1"/>
          </p:cNvSpPr>
          <p:nvPr>
            <p:ph type="body" sz="half" idx="2"/>
            <p:custDataLst>
              <p:tags r:id="rId4"/>
            </p:custDataLst>
          </p:nvPr>
        </p:nvSpPr>
        <p:spPr/>
        <p:txBody>
          <a:bodyPr/>
          <a:lstStyle/>
          <a:p>
            <a:endParaRPr lang="fr-CA" dirty="0"/>
          </a:p>
        </p:txBody>
      </p:sp>
      <p:sp>
        <p:nvSpPr>
          <p:cNvPr id="8" name="Title 7">
            <a:extLst>
              <a:ext uri="{FF2B5EF4-FFF2-40B4-BE49-F238E27FC236}">
                <a16:creationId xmlns:a16="http://schemas.microsoft.com/office/drawing/2014/main" id="{3110EA62-BCE2-E74C-964F-7B946D099E66}"/>
              </a:ext>
            </a:extLst>
          </p:cNvPr>
          <p:cNvSpPr>
            <a:spLocks noGrp="1"/>
          </p:cNvSpPr>
          <p:nvPr>
            <p:ph type="title"/>
            <p:custDataLst>
              <p:tags r:id="rId5"/>
            </p:custDataLst>
          </p:nvPr>
        </p:nvSpPr>
        <p:spPr>
          <a:xfrm>
            <a:off x="479424" y="1"/>
            <a:ext cx="11159375" cy="1044000"/>
          </a:xfrm>
        </p:spPr>
        <p:txBody>
          <a:bodyPr>
            <a:normAutofit/>
          </a:bodyPr>
          <a:lstStyle/>
          <a:p>
            <a:r>
              <a:rPr lang="fr-CA" dirty="0"/>
              <a:t>Désignation de bénéficiaire</a:t>
            </a:r>
          </a:p>
        </p:txBody>
      </p:sp>
    </p:spTree>
    <p:extLst>
      <p:ext uri="{BB962C8B-B14F-4D97-AF65-F5344CB8AC3E}">
        <p14:creationId xmlns:p14="http://schemas.microsoft.com/office/powerpoint/2010/main" val="49636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A0E0-8BA8-5545-88F6-732B09A780C7}"/>
              </a:ext>
            </a:extLst>
          </p:cNvPr>
          <p:cNvSpPr>
            <a:spLocks noGrp="1"/>
          </p:cNvSpPr>
          <p:nvPr>
            <p:ph type="ctrTitle"/>
            <p:custDataLst>
              <p:tags r:id="rId1"/>
            </p:custDataLst>
          </p:nvPr>
        </p:nvSpPr>
        <p:spPr>
          <a:xfrm>
            <a:off x="478800" y="1052513"/>
            <a:ext cx="11162338" cy="1688658"/>
          </a:xfrm>
        </p:spPr>
        <p:txBody>
          <a:bodyPr/>
          <a:lstStyle/>
          <a:p>
            <a:r>
              <a:rPr lang="fr-CA" dirty="0"/>
              <a:t>Les CPG assurance − un exemple concret</a:t>
            </a:r>
          </a:p>
        </p:txBody>
      </p:sp>
      <p:sp>
        <p:nvSpPr>
          <p:cNvPr id="3" name="Subtitle 2">
            <a:extLst>
              <a:ext uri="{FF2B5EF4-FFF2-40B4-BE49-F238E27FC236}">
                <a16:creationId xmlns:a16="http://schemas.microsoft.com/office/drawing/2014/main" id="{BE3FCB4A-2ED5-EB40-AEC4-8769DD0C30E4}"/>
              </a:ext>
            </a:extLst>
          </p:cNvPr>
          <p:cNvSpPr>
            <a:spLocks noGrp="1"/>
          </p:cNvSpPr>
          <p:nvPr>
            <p:ph type="subTitle" idx="1"/>
            <p:custDataLst>
              <p:tags r:id="rId2"/>
            </p:custDataLst>
          </p:nvPr>
        </p:nvSpPr>
        <p:spPr/>
        <p:txBody>
          <a:bodyPr/>
          <a:lstStyle/>
          <a:p>
            <a:endParaRPr lang="fr-CA" dirty="0"/>
          </a:p>
        </p:txBody>
      </p:sp>
      <p:sp>
        <p:nvSpPr>
          <p:cNvPr id="5" name="Slide Number Placeholder 4">
            <a:extLst>
              <a:ext uri="{FF2B5EF4-FFF2-40B4-BE49-F238E27FC236}">
                <a16:creationId xmlns:a16="http://schemas.microsoft.com/office/drawing/2014/main" id="{01E3F782-15B6-0748-9957-29CA79504D24}"/>
              </a:ext>
            </a:extLst>
          </p:cNvPr>
          <p:cNvSpPr>
            <a:spLocks noGrp="1"/>
          </p:cNvSpPr>
          <p:nvPr>
            <p:ph type="sldNum" sz="quarter" idx="12"/>
            <p:custDataLst>
              <p:tags r:id="rId3"/>
            </p:custDataLst>
          </p:nvPr>
        </p:nvSpPr>
        <p:spPr/>
        <p:txBody>
          <a:bodyPr/>
          <a:lstStyle/>
          <a:p>
            <a:fld id="{9AA69388-60FF-46E0-B068-9E74D46E27BB}" type="slidenum">
              <a:rPr lang="fr-CA" smtClean="0"/>
              <a:pPr/>
              <a:t>8</a:t>
            </a:fld>
            <a:endParaRPr lang="fr-CA" dirty="0"/>
          </a:p>
        </p:txBody>
      </p:sp>
    </p:spTree>
    <p:extLst>
      <p:ext uri="{BB962C8B-B14F-4D97-AF65-F5344CB8AC3E}">
        <p14:creationId xmlns:p14="http://schemas.microsoft.com/office/powerpoint/2010/main" val="14233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ED57EB-5DB0-084F-B932-208C8C228650}"/>
              </a:ext>
            </a:extLst>
          </p:cNvPr>
          <p:cNvSpPr>
            <a:spLocks noGrp="1"/>
          </p:cNvSpPr>
          <p:nvPr>
            <p:ph type="sldNum" sz="quarter" idx="12"/>
            <p:custDataLst>
              <p:tags r:id="rId1"/>
            </p:custDataLst>
          </p:nvPr>
        </p:nvSpPr>
        <p:spPr>
          <a:xfrm>
            <a:off x="0" y="6487578"/>
            <a:ext cx="478800" cy="365125"/>
          </a:xfrm>
        </p:spPr>
        <p:txBody>
          <a:bodyPr/>
          <a:lstStyle/>
          <a:p>
            <a:fld id="{9AA69388-60FF-46E0-B068-9E74D46E27BB}" type="slidenum">
              <a:rPr lang="fr-CA" smtClean="0"/>
              <a:pPr/>
              <a:t>9</a:t>
            </a:fld>
            <a:endParaRPr lang="fr-CA" dirty="0"/>
          </a:p>
        </p:txBody>
      </p:sp>
      <p:sp>
        <p:nvSpPr>
          <p:cNvPr id="42" name="Text Placeholder 41">
            <a:extLst>
              <a:ext uri="{FF2B5EF4-FFF2-40B4-BE49-F238E27FC236}">
                <a16:creationId xmlns:a16="http://schemas.microsoft.com/office/drawing/2014/main" id="{69960937-6002-1648-9DA4-3B5FC6C04196}"/>
              </a:ext>
            </a:extLst>
          </p:cNvPr>
          <p:cNvSpPr>
            <a:spLocks noGrp="1"/>
          </p:cNvSpPr>
          <p:nvPr>
            <p:ph type="body" sz="half" idx="2"/>
            <p:custDataLst>
              <p:tags r:id="rId2"/>
            </p:custDataLst>
          </p:nvPr>
        </p:nvSpPr>
        <p:spPr/>
        <p:txBody>
          <a:bodyPr/>
          <a:lstStyle/>
          <a:p>
            <a:endParaRPr lang="fr-CA" dirty="0"/>
          </a:p>
        </p:txBody>
      </p:sp>
      <p:sp>
        <p:nvSpPr>
          <p:cNvPr id="5" name="Title 4">
            <a:extLst>
              <a:ext uri="{FF2B5EF4-FFF2-40B4-BE49-F238E27FC236}">
                <a16:creationId xmlns:a16="http://schemas.microsoft.com/office/drawing/2014/main" id="{2AC025A7-9975-794F-9312-5621E24FC098}"/>
              </a:ext>
            </a:extLst>
          </p:cNvPr>
          <p:cNvSpPr>
            <a:spLocks noGrp="1"/>
          </p:cNvSpPr>
          <p:nvPr>
            <p:ph type="title"/>
            <p:custDataLst>
              <p:tags r:id="rId3"/>
            </p:custDataLst>
          </p:nvPr>
        </p:nvSpPr>
        <p:spPr>
          <a:xfrm>
            <a:off x="479424" y="1"/>
            <a:ext cx="11159375" cy="1044000"/>
          </a:xfrm>
        </p:spPr>
        <p:txBody>
          <a:bodyPr/>
          <a:lstStyle/>
          <a:p>
            <a:r>
              <a:rPr lang="fr-CA" dirty="0"/>
              <a:t>Chronologie de la distribution de l’héritage</a:t>
            </a:r>
          </a:p>
        </p:txBody>
      </p:sp>
      <p:sp>
        <p:nvSpPr>
          <p:cNvPr id="7" name="Text Box 22">
            <a:extLst>
              <a:ext uri="{FF2B5EF4-FFF2-40B4-BE49-F238E27FC236}">
                <a16:creationId xmlns:a16="http://schemas.microsoft.com/office/drawing/2014/main" id="{1AC489B4-38EB-8247-8B7B-B5378D78C190}"/>
              </a:ext>
            </a:extLst>
          </p:cNvPr>
          <p:cNvSpPr txBox="1">
            <a:spLocks noChangeArrowheads="1"/>
          </p:cNvSpPr>
          <p:nvPr>
            <p:custDataLst>
              <p:tags r:id="rId4"/>
            </p:custDataLst>
          </p:nvPr>
        </p:nvSpPr>
        <p:spPr bwMode="auto">
          <a:xfrm>
            <a:off x="9142488" y="1907317"/>
            <a:ext cx="1610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0"/>
              </a:spcAft>
              <a:buNone/>
            </a:pPr>
            <a:r>
              <a:rPr lang="fr-CA" altLang="en-US" sz="1200" dirty="0">
                <a:latin typeface="Agenda Light"/>
              </a:rPr>
              <a:t>R</a:t>
            </a:r>
            <a:r>
              <a:rPr lang="fr-CA" altLang="en-US" sz="1200" dirty="0"/>
              <a:t>é</a:t>
            </a:r>
            <a:r>
              <a:rPr lang="fr-CA" altLang="en-US" sz="1200" dirty="0">
                <a:latin typeface="Agenda Light"/>
              </a:rPr>
              <a:t>solution </a:t>
            </a:r>
            <a:br>
              <a:rPr lang="fr-CA" altLang="en-US" sz="1200" dirty="0">
                <a:latin typeface="Agenda Light"/>
              </a:rPr>
            </a:br>
            <a:r>
              <a:rPr lang="fr-CA" altLang="en-US" sz="1200" dirty="0">
                <a:latin typeface="Agenda Light"/>
              </a:rPr>
              <a:t>du conflit et distribution </a:t>
            </a:r>
            <a:br>
              <a:rPr lang="fr-CA" altLang="en-US" sz="1200" dirty="0">
                <a:latin typeface="Agenda Light"/>
              </a:rPr>
            </a:br>
            <a:r>
              <a:rPr lang="fr-CA" altLang="en-US" sz="1200" dirty="0">
                <a:latin typeface="Agenda Light"/>
              </a:rPr>
              <a:t>de la succession</a:t>
            </a:r>
          </a:p>
        </p:txBody>
      </p:sp>
      <p:sp>
        <p:nvSpPr>
          <p:cNvPr id="8" name="Text Box 16">
            <a:extLst>
              <a:ext uri="{FF2B5EF4-FFF2-40B4-BE49-F238E27FC236}">
                <a16:creationId xmlns:a16="http://schemas.microsoft.com/office/drawing/2014/main" id="{DC8E2CD5-8CBF-7C44-9880-022E9CE7681B}"/>
              </a:ext>
            </a:extLst>
          </p:cNvPr>
          <p:cNvSpPr txBox="1">
            <a:spLocks noChangeArrowheads="1"/>
          </p:cNvSpPr>
          <p:nvPr>
            <p:custDataLst>
              <p:tags r:id="rId5"/>
            </p:custDataLst>
          </p:nvPr>
        </p:nvSpPr>
        <p:spPr bwMode="auto">
          <a:xfrm>
            <a:off x="5931288" y="1907317"/>
            <a:ext cx="167688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50000"/>
              </a:spcBef>
              <a:spcAft>
                <a:spcPct val="0"/>
              </a:spcAft>
              <a:buNone/>
            </a:pPr>
            <a:r>
              <a:rPr lang="fr-CA" altLang="en-US" sz="1200" dirty="0">
                <a:latin typeface="Agenda Light"/>
              </a:rPr>
              <a:t>Divulgation </a:t>
            </a:r>
            <a:br>
              <a:rPr lang="fr-CA" altLang="en-US" sz="1200" dirty="0">
                <a:latin typeface="Agenda Light"/>
              </a:rPr>
            </a:br>
            <a:r>
              <a:rPr lang="fr-CA" altLang="en-US" sz="1200" dirty="0">
                <a:latin typeface="Agenda Light"/>
              </a:rPr>
              <a:t>des détails du traitement </a:t>
            </a:r>
            <a:br>
              <a:rPr lang="fr-CA" altLang="en-US" sz="1200" dirty="0">
                <a:latin typeface="Agenda Light"/>
              </a:rPr>
            </a:br>
            <a:r>
              <a:rPr lang="fr-CA" altLang="en-US" sz="1200" dirty="0">
                <a:latin typeface="Agenda Light"/>
              </a:rPr>
              <a:t>de la succession. Testament contesté.</a:t>
            </a:r>
          </a:p>
        </p:txBody>
      </p:sp>
      <p:sp>
        <p:nvSpPr>
          <p:cNvPr id="9" name="Text Placeholder 9">
            <a:extLst>
              <a:ext uri="{FF2B5EF4-FFF2-40B4-BE49-F238E27FC236}">
                <a16:creationId xmlns:a16="http://schemas.microsoft.com/office/drawing/2014/main" id="{F2DEAD7E-2DC6-5547-BD87-8B1DA348ADAF}"/>
              </a:ext>
            </a:extLst>
          </p:cNvPr>
          <p:cNvSpPr txBox="1">
            <a:spLocks/>
          </p:cNvSpPr>
          <p:nvPr>
            <p:custDataLst>
              <p:tags r:id="rId6"/>
            </p:custDataLst>
          </p:nvPr>
        </p:nvSpPr>
        <p:spPr>
          <a:xfrm>
            <a:off x="478800" y="1651582"/>
            <a:ext cx="11160000" cy="32400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spcAft>
                <a:spcPts val="0"/>
              </a:spcAft>
              <a:buClr>
                <a:schemeClr val="accent1"/>
              </a:buClr>
              <a:buSzPct val="115000"/>
              <a:buFont typeface="Arial" panose="020B0604020202020204" pitchFamily="34" charset="0"/>
              <a:buNone/>
              <a:defRPr lang="en-US" sz="2000" b="0" kern="1200" baseline="0" dirty="0" smtClean="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accent1"/>
              </a:buClr>
              <a:buSzPct val="115000"/>
              <a:buFont typeface="Calibri" panose="020F050202020403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accent1"/>
              </a:buClr>
              <a:buSzPct val="100000"/>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accent1"/>
              </a:buClr>
              <a:buSzPct val="115000"/>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accent1"/>
              </a:buClr>
              <a:buSzPct val="11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CA" altLang="en-US" dirty="0">
                <a:latin typeface="Calibri" panose="020F0502020204030204" pitchFamily="34" charset="0"/>
              </a:rPr>
              <a:t>Stéphane</a:t>
            </a:r>
            <a:br>
              <a:rPr lang="fr-CA" altLang="en-US" dirty="0">
                <a:latin typeface="Calibri" panose="020F0502020204030204" pitchFamily="34" charset="0"/>
              </a:rPr>
            </a:br>
            <a:r>
              <a:rPr lang="fr-CA" altLang="en-US" dirty="0"/>
              <a:t>Chronologie :</a:t>
            </a:r>
          </a:p>
        </p:txBody>
      </p:sp>
      <p:cxnSp>
        <p:nvCxnSpPr>
          <p:cNvPr id="10" name="Straight Connector 9">
            <a:extLst>
              <a:ext uri="{FF2B5EF4-FFF2-40B4-BE49-F238E27FC236}">
                <a16:creationId xmlns:a16="http://schemas.microsoft.com/office/drawing/2014/main" id="{6AF20B62-0250-DE48-A5DA-A9FE9B71B8E6}"/>
              </a:ext>
            </a:extLst>
          </p:cNvPr>
          <p:cNvCxnSpPr>
            <a:cxnSpLocks/>
          </p:cNvCxnSpPr>
          <p:nvPr>
            <p:custDataLst>
              <p:tags r:id="rId7"/>
            </p:custDataLst>
          </p:nvPr>
        </p:nvCxnSpPr>
        <p:spPr>
          <a:xfrm>
            <a:off x="0" y="2916999"/>
            <a:ext cx="9707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471BA2-232A-6C47-8858-C61D11AC64BF}"/>
              </a:ext>
            </a:extLst>
          </p:cNvPr>
          <p:cNvSpPr txBox="1"/>
          <p:nvPr>
            <p:custDataLst>
              <p:tags r:id="rId8"/>
            </p:custDataLst>
          </p:nvPr>
        </p:nvSpPr>
        <p:spPr>
          <a:xfrm>
            <a:off x="478800" y="2528379"/>
            <a:ext cx="777240" cy="777240"/>
          </a:xfrm>
          <a:prstGeom prst="ellipse">
            <a:avLst/>
          </a:prstGeom>
          <a:solidFill>
            <a:schemeClr val="bg1"/>
          </a:solidFill>
          <a:ln w="25400">
            <a:solidFill>
              <a:schemeClr val="tx1"/>
            </a:solidFill>
          </a:ln>
        </p:spPr>
        <p:txBody>
          <a:bodyPr wrap="none" lIns="0" tIns="72000" rIns="0" bIns="72000" rtlCol="0" anchor="ctr">
            <a:noAutofit/>
          </a:bodyPr>
          <a:lstStyle/>
          <a:p>
            <a:pPr algn="ctr"/>
            <a:r>
              <a:rPr lang="fr-CA" sz="1600" b="1" spc="300" dirty="0">
                <a:solidFill>
                  <a:schemeClr val="tx2"/>
                </a:solidFill>
              </a:rPr>
              <a:t>MOIS</a:t>
            </a:r>
          </a:p>
        </p:txBody>
      </p:sp>
      <p:sp>
        <p:nvSpPr>
          <p:cNvPr id="12" name="TextBox 11">
            <a:extLst>
              <a:ext uri="{FF2B5EF4-FFF2-40B4-BE49-F238E27FC236}">
                <a16:creationId xmlns:a16="http://schemas.microsoft.com/office/drawing/2014/main" id="{ECDBBD13-AA54-D942-A3DB-3B9FA11EB6E7}"/>
              </a:ext>
            </a:extLst>
          </p:cNvPr>
          <p:cNvSpPr txBox="1"/>
          <p:nvPr>
            <p:custDataLst>
              <p:tags r:id="rId9"/>
            </p:custDataLst>
          </p:nvPr>
        </p:nvSpPr>
        <p:spPr>
          <a:xfrm>
            <a:off x="1998918" y="2756979"/>
            <a:ext cx="640697" cy="320040"/>
          </a:xfrm>
          <a:prstGeom prst="roundRect">
            <a:avLst/>
          </a:prstGeom>
          <a:solidFill>
            <a:schemeClr val="tx2"/>
          </a:solidFill>
          <a:ln>
            <a:noFill/>
          </a:ln>
        </p:spPr>
        <p:txBody>
          <a:bodyPr wrap="none" lIns="0" tIns="72000" rIns="0" bIns="72000" rtlCol="0" anchor="ctr">
            <a:noAutofit/>
          </a:bodyPr>
          <a:lstStyle/>
          <a:p>
            <a:pPr algn="ctr"/>
            <a:r>
              <a:rPr lang="fr-CA" sz="1400" b="1" dirty="0">
                <a:solidFill>
                  <a:schemeClr val="bg1"/>
                </a:solidFill>
                <a:latin typeface="Calibri" panose="020F0502020204030204" pitchFamily="34" charset="0"/>
                <a:cs typeface="Calibri" panose="020F0502020204030204" pitchFamily="34" charset="0"/>
              </a:rPr>
              <a:t>Jour 1</a:t>
            </a:r>
          </a:p>
        </p:txBody>
      </p:sp>
      <p:sp>
        <p:nvSpPr>
          <p:cNvPr id="13" name="Text Box 7">
            <a:extLst>
              <a:ext uri="{FF2B5EF4-FFF2-40B4-BE49-F238E27FC236}">
                <a16:creationId xmlns:a16="http://schemas.microsoft.com/office/drawing/2014/main" id="{47B8E083-ABC0-5C40-B9A0-1FACDC82F846}"/>
              </a:ext>
            </a:extLst>
          </p:cNvPr>
          <p:cNvSpPr txBox="1">
            <a:spLocks noChangeArrowheads="1"/>
          </p:cNvSpPr>
          <p:nvPr>
            <p:custDataLst>
              <p:tags r:id="rId10"/>
            </p:custDataLst>
          </p:nvPr>
        </p:nvSpPr>
        <p:spPr bwMode="auto">
          <a:xfrm>
            <a:off x="1996448" y="1907317"/>
            <a:ext cx="12287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0"/>
              </a:spcAft>
              <a:buNone/>
            </a:pPr>
            <a:r>
              <a:rPr lang="fr-CA" altLang="en-US" sz="1200" dirty="0"/>
              <a:t>Dé</a:t>
            </a:r>
            <a:r>
              <a:rPr lang="fr-CA" altLang="en-US" sz="1200" dirty="0">
                <a:latin typeface="Agenda Light"/>
              </a:rPr>
              <a:t>c</a:t>
            </a:r>
            <a:r>
              <a:rPr lang="fr-CA" altLang="en-US" sz="1200" dirty="0"/>
              <a:t>è</a:t>
            </a:r>
            <a:r>
              <a:rPr lang="fr-CA" altLang="en-US" sz="1200" dirty="0">
                <a:latin typeface="Agenda Light"/>
              </a:rPr>
              <a:t>s de sa tante qui lui a laissé un CPG de 50 000 $</a:t>
            </a:r>
          </a:p>
        </p:txBody>
      </p:sp>
      <p:sp>
        <p:nvSpPr>
          <p:cNvPr id="14" name="Text Box 15">
            <a:extLst>
              <a:ext uri="{FF2B5EF4-FFF2-40B4-BE49-F238E27FC236}">
                <a16:creationId xmlns:a16="http://schemas.microsoft.com/office/drawing/2014/main" id="{86A852BF-EEC6-F448-BDA3-6613CEDEDEC7}"/>
              </a:ext>
            </a:extLst>
          </p:cNvPr>
          <p:cNvSpPr txBox="1">
            <a:spLocks noChangeArrowheads="1"/>
          </p:cNvSpPr>
          <p:nvPr>
            <p:custDataLst>
              <p:tags r:id="rId11"/>
            </p:custDataLst>
          </p:nvPr>
        </p:nvSpPr>
        <p:spPr bwMode="auto">
          <a:xfrm>
            <a:off x="5931287" y="2746740"/>
            <a:ext cx="979021" cy="340519"/>
          </a:xfrm>
          <a:prstGeom prst="roundRect">
            <a:avLst/>
          </a:prstGeom>
          <a:solidFill>
            <a:schemeClr val="tx2"/>
          </a:solidFill>
          <a:ln>
            <a:noFill/>
          </a:ln>
        </p:spPr>
        <p:txBody>
          <a:bodyPr wrap="square">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50000"/>
              </a:spcBef>
              <a:spcAft>
                <a:spcPct val="0"/>
              </a:spcAft>
              <a:buFontTx/>
              <a:buNone/>
            </a:pPr>
            <a:r>
              <a:rPr lang="fr-CA" altLang="en-US" sz="1400" b="1" dirty="0">
                <a:solidFill>
                  <a:schemeClr val="bg1"/>
                </a:solidFill>
                <a:latin typeface="Calibri" panose="020F0502020204030204" pitchFamily="34" charset="0"/>
                <a:cs typeface="Calibri" panose="020F0502020204030204" pitchFamily="34" charset="0"/>
              </a:rPr>
              <a:t>Mois 7</a:t>
            </a:r>
          </a:p>
        </p:txBody>
      </p:sp>
      <p:sp>
        <p:nvSpPr>
          <p:cNvPr id="15" name="Text Box 21">
            <a:extLst>
              <a:ext uri="{FF2B5EF4-FFF2-40B4-BE49-F238E27FC236}">
                <a16:creationId xmlns:a16="http://schemas.microsoft.com/office/drawing/2014/main" id="{D03719D3-22E2-3B4C-A38A-FBD6FA505634}"/>
              </a:ext>
            </a:extLst>
          </p:cNvPr>
          <p:cNvSpPr txBox="1">
            <a:spLocks noChangeArrowheads="1"/>
          </p:cNvSpPr>
          <p:nvPr>
            <p:custDataLst>
              <p:tags r:id="rId12"/>
            </p:custDataLst>
          </p:nvPr>
        </p:nvSpPr>
        <p:spPr bwMode="auto">
          <a:xfrm>
            <a:off x="9247189" y="2746740"/>
            <a:ext cx="939491" cy="340519"/>
          </a:xfrm>
          <a:prstGeom prst="roundRect">
            <a:avLst/>
          </a:prstGeom>
          <a:solidFill>
            <a:schemeClr val="accent1"/>
          </a:solidFill>
          <a:ln>
            <a:noFill/>
          </a:ln>
        </p:spPr>
        <p:txBody>
          <a:bodyPr wrap="square">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50000"/>
              </a:spcBef>
              <a:spcAft>
                <a:spcPct val="0"/>
              </a:spcAft>
              <a:buFontTx/>
              <a:buNone/>
            </a:pPr>
            <a:r>
              <a:rPr lang="fr-CA" altLang="en-US" sz="1400" b="1" dirty="0">
                <a:solidFill>
                  <a:schemeClr val="bg1"/>
                </a:solidFill>
                <a:latin typeface="Calibri" panose="020F0502020204030204" pitchFamily="34" charset="0"/>
                <a:cs typeface="Calibri" panose="020F0502020204030204" pitchFamily="34" charset="0"/>
              </a:rPr>
              <a:t>Mois 12</a:t>
            </a:r>
          </a:p>
        </p:txBody>
      </p:sp>
      <p:sp>
        <p:nvSpPr>
          <p:cNvPr id="16" name="Text Box 12">
            <a:extLst>
              <a:ext uri="{FF2B5EF4-FFF2-40B4-BE49-F238E27FC236}">
                <a16:creationId xmlns:a16="http://schemas.microsoft.com/office/drawing/2014/main" id="{5A5B3748-397B-CA4B-885B-FB9342103D90}"/>
              </a:ext>
            </a:extLst>
          </p:cNvPr>
          <p:cNvSpPr txBox="1">
            <a:spLocks noChangeArrowheads="1"/>
          </p:cNvSpPr>
          <p:nvPr>
            <p:custDataLst>
              <p:tags r:id="rId13"/>
            </p:custDataLst>
          </p:nvPr>
        </p:nvSpPr>
        <p:spPr bwMode="auto">
          <a:xfrm>
            <a:off x="3834323" y="1907317"/>
            <a:ext cx="1228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0"/>
              </a:spcAft>
              <a:buNone/>
            </a:pPr>
            <a:r>
              <a:rPr lang="fr-CA" altLang="en-US" sz="1200" dirty="0"/>
              <a:t>É</a:t>
            </a:r>
            <a:r>
              <a:rPr lang="fr-CA" altLang="en-US" sz="1200" dirty="0">
                <a:latin typeface="Agenda Light"/>
              </a:rPr>
              <a:t>valuation de </a:t>
            </a:r>
            <a:br>
              <a:rPr lang="fr-CA" altLang="en-US" sz="1200" dirty="0">
                <a:latin typeface="Agenda Light"/>
              </a:rPr>
            </a:br>
            <a:r>
              <a:rPr lang="fr-CA" altLang="en-US" sz="1200" dirty="0">
                <a:latin typeface="Agenda Light"/>
              </a:rPr>
              <a:t>la succession</a:t>
            </a:r>
          </a:p>
        </p:txBody>
      </p:sp>
      <p:sp>
        <p:nvSpPr>
          <p:cNvPr id="18" name="TextBox 17">
            <a:extLst>
              <a:ext uri="{FF2B5EF4-FFF2-40B4-BE49-F238E27FC236}">
                <a16:creationId xmlns:a16="http://schemas.microsoft.com/office/drawing/2014/main" id="{FB6B10AE-1690-E347-B585-0BB57DFE4398}"/>
              </a:ext>
            </a:extLst>
          </p:cNvPr>
          <p:cNvSpPr txBox="1"/>
          <p:nvPr>
            <p:custDataLst>
              <p:tags r:id="rId14"/>
            </p:custDataLst>
          </p:nvPr>
        </p:nvSpPr>
        <p:spPr>
          <a:xfrm>
            <a:off x="3834322" y="2756978"/>
            <a:ext cx="821517" cy="376509"/>
          </a:xfrm>
          <a:prstGeom prst="roundRect">
            <a:avLst/>
          </a:prstGeom>
          <a:solidFill>
            <a:schemeClr val="tx2"/>
          </a:solidFill>
          <a:ln>
            <a:noFill/>
          </a:ln>
        </p:spPr>
        <p:txBody>
          <a:bodyPr wrap="none" lIns="0" tIns="72000" rIns="0" bIns="72000" rtlCol="0" anchor="ctr">
            <a:noAutofit/>
          </a:bodyPr>
          <a:lstStyle/>
          <a:p>
            <a:pPr algn="ctr"/>
            <a:r>
              <a:rPr lang="fr-CA" sz="1400" b="1" dirty="0">
                <a:solidFill>
                  <a:schemeClr val="bg1"/>
                </a:solidFill>
                <a:latin typeface="Calibri" panose="020F0502020204030204" pitchFamily="34" charset="0"/>
                <a:cs typeface="Calibri" panose="020F0502020204030204" pitchFamily="34" charset="0"/>
              </a:rPr>
              <a:t>Mois 3</a:t>
            </a:r>
          </a:p>
        </p:txBody>
      </p:sp>
      <p:sp>
        <p:nvSpPr>
          <p:cNvPr id="22" name="Text Box 22">
            <a:extLst>
              <a:ext uri="{FF2B5EF4-FFF2-40B4-BE49-F238E27FC236}">
                <a16:creationId xmlns:a16="http://schemas.microsoft.com/office/drawing/2014/main" id="{E964BC6C-0F1D-F04D-8DE7-5B4F9E758786}"/>
              </a:ext>
            </a:extLst>
          </p:cNvPr>
          <p:cNvSpPr txBox="1">
            <a:spLocks noChangeArrowheads="1"/>
          </p:cNvSpPr>
          <p:nvPr>
            <p:custDataLst>
              <p:tags r:id="rId15"/>
            </p:custDataLst>
          </p:nvPr>
        </p:nvSpPr>
        <p:spPr bwMode="auto">
          <a:xfrm>
            <a:off x="3950210" y="3933056"/>
            <a:ext cx="11128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0"/>
              </a:spcAft>
              <a:buNone/>
            </a:pPr>
            <a:r>
              <a:rPr lang="fr-CA" altLang="en-US" sz="1200" dirty="0">
                <a:latin typeface="Agenda Light"/>
              </a:rPr>
              <a:t>R</a:t>
            </a:r>
            <a:r>
              <a:rPr lang="fr-CA" altLang="en-US" sz="1200" dirty="0"/>
              <a:t>é</a:t>
            </a:r>
            <a:r>
              <a:rPr lang="fr-CA" altLang="en-US" sz="1200" dirty="0">
                <a:latin typeface="Agenda Light"/>
              </a:rPr>
              <a:t>ception du produit du CPG assurance</a:t>
            </a:r>
          </a:p>
        </p:txBody>
      </p:sp>
      <p:sp>
        <p:nvSpPr>
          <p:cNvPr id="23" name="Text Placeholder 9">
            <a:extLst>
              <a:ext uri="{FF2B5EF4-FFF2-40B4-BE49-F238E27FC236}">
                <a16:creationId xmlns:a16="http://schemas.microsoft.com/office/drawing/2014/main" id="{D752E735-519F-6B49-B09B-DB4C03F0AAE9}"/>
              </a:ext>
            </a:extLst>
          </p:cNvPr>
          <p:cNvSpPr txBox="1">
            <a:spLocks/>
          </p:cNvSpPr>
          <p:nvPr>
            <p:custDataLst>
              <p:tags r:id="rId16"/>
            </p:custDataLst>
          </p:nvPr>
        </p:nvSpPr>
        <p:spPr>
          <a:xfrm>
            <a:off x="351287" y="3809127"/>
            <a:ext cx="11160000" cy="32400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spcAft>
                <a:spcPts val="0"/>
              </a:spcAft>
              <a:buClr>
                <a:schemeClr val="accent1"/>
              </a:buClr>
              <a:buSzPct val="115000"/>
              <a:buFont typeface="Arial" panose="020B0604020202020204" pitchFamily="34" charset="0"/>
              <a:buNone/>
              <a:defRPr lang="en-US" sz="2000" b="0" kern="1200" baseline="0" dirty="0" smtClean="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accent1"/>
              </a:buClr>
              <a:buSzPct val="115000"/>
              <a:buFont typeface="Calibri" panose="020F050202020403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accent1"/>
              </a:buClr>
              <a:buSzPct val="100000"/>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accent1"/>
              </a:buClr>
              <a:buSzPct val="115000"/>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accent1"/>
              </a:buClr>
              <a:buSzPct val="11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CA" altLang="en-US" dirty="0">
                <a:latin typeface="Calibri" panose="020F0502020204030204" pitchFamily="34" charset="0"/>
              </a:rPr>
              <a:t>Carole</a:t>
            </a:r>
            <a:br>
              <a:rPr lang="fr-CA" altLang="en-US" dirty="0">
                <a:latin typeface="Calibri" panose="020F0502020204030204" pitchFamily="34" charset="0"/>
              </a:rPr>
            </a:br>
            <a:r>
              <a:rPr lang="fr-CA" altLang="en-US" dirty="0"/>
              <a:t>Chronologie :</a:t>
            </a:r>
          </a:p>
        </p:txBody>
      </p:sp>
      <p:cxnSp>
        <p:nvCxnSpPr>
          <p:cNvPr id="24" name="Straight Connector 23">
            <a:extLst>
              <a:ext uri="{FF2B5EF4-FFF2-40B4-BE49-F238E27FC236}">
                <a16:creationId xmlns:a16="http://schemas.microsoft.com/office/drawing/2014/main" id="{42516CD3-808C-E547-93AD-9405237E4254}"/>
              </a:ext>
            </a:extLst>
          </p:cNvPr>
          <p:cNvCxnSpPr>
            <a:cxnSpLocks/>
          </p:cNvCxnSpPr>
          <p:nvPr>
            <p:custDataLst>
              <p:tags r:id="rId17"/>
            </p:custDataLst>
          </p:nvPr>
        </p:nvCxnSpPr>
        <p:spPr>
          <a:xfrm>
            <a:off x="0" y="5150626"/>
            <a:ext cx="47278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7619F7-A15D-AB40-91C3-7B66AE64A8C0}"/>
              </a:ext>
            </a:extLst>
          </p:cNvPr>
          <p:cNvSpPr txBox="1"/>
          <p:nvPr>
            <p:custDataLst>
              <p:tags r:id="rId18"/>
            </p:custDataLst>
          </p:nvPr>
        </p:nvSpPr>
        <p:spPr>
          <a:xfrm>
            <a:off x="328104" y="4533588"/>
            <a:ext cx="1215166" cy="1230817"/>
          </a:xfrm>
          <a:prstGeom prst="ellipse">
            <a:avLst/>
          </a:prstGeom>
          <a:solidFill>
            <a:schemeClr val="bg1"/>
          </a:solidFill>
          <a:ln w="25400">
            <a:solidFill>
              <a:schemeClr val="tx1"/>
            </a:solidFill>
          </a:ln>
        </p:spPr>
        <p:txBody>
          <a:bodyPr wrap="none" lIns="0" tIns="72000" rIns="0" bIns="72000" rtlCol="0" anchor="ctr">
            <a:noAutofit/>
          </a:bodyPr>
          <a:lstStyle/>
          <a:p>
            <a:pPr algn="ctr"/>
            <a:r>
              <a:rPr lang="fr-CA" sz="1600" b="1" spc="300" dirty="0">
                <a:solidFill>
                  <a:schemeClr val="tx2"/>
                </a:solidFill>
              </a:rPr>
              <a:t>SEMAINE</a:t>
            </a:r>
          </a:p>
        </p:txBody>
      </p:sp>
      <p:sp>
        <p:nvSpPr>
          <p:cNvPr id="26" name="TextBox 25">
            <a:extLst>
              <a:ext uri="{FF2B5EF4-FFF2-40B4-BE49-F238E27FC236}">
                <a16:creationId xmlns:a16="http://schemas.microsoft.com/office/drawing/2014/main" id="{693EF254-F9EF-3649-BCCE-B2C60EBB15B1}"/>
              </a:ext>
            </a:extLst>
          </p:cNvPr>
          <p:cNvSpPr txBox="1"/>
          <p:nvPr>
            <p:custDataLst>
              <p:tags r:id="rId19"/>
            </p:custDataLst>
          </p:nvPr>
        </p:nvSpPr>
        <p:spPr>
          <a:xfrm>
            <a:off x="1998918" y="4990606"/>
            <a:ext cx="568689" cy="320040"/>
          </a:xfrm>
          <a:prstGeom prst="roundRect">
            <a:avLst/>
          </a:prstGeom>
          <a:solidFill>
            <a:schemeClr val="tx2"/>
          </a:solidFill>
          <a:ln>
            <a:noFill/>
          </a:ln>
        </p:spPr>
        <p:txBody>
          <a:bodyPr wrap="none" lIns="0" tIns="72000" rIns="0" bIns="72000" rtlCol="0" anchor="ctr">
            <a:noAutofit/>
          </a:bodyPr>
          <a:lstStyle/>
          <a:p>
            <a:pPr algn="ctr"/>
            <a:r>
              <a:rPr lang="fr-CA" sz="1400" b="1" dirty="0">
                <a:solidFill>
                  <a:schemeClr val="bg1"/>
                </a:solidFill>
                <a:latin typeface="Calibri" panose="020F0502020204030204" pitchFamily="34" charset="0"/>
                <a:cs typeface="Calibri" panose="020F0502020204030204" pitchFamily="34" charset="0"/>
              </a:rPr>
              <a:t>Jour 1</a:t>
            </a:r>
          </a:p>
        </p:txBody>
      </p:sp>
      <p:sp>
        <p:nvSpPr>
          <p:cNvPr id="27" name="Text Box 7">
            <a:extLst>
              <a:ext uri="{FF2B5EF4-FFF2-40B4-BE49-F238E27FC236}">
                <a16:creationId xmlns:a16="http://schemas.microsoft.com/office/drawing/2014/main" id="{67E2161D-2C6F-B541-87F8-7F68D16F31AC}"/>
              </a:ext>
            </a:extLst>
          </p:cNvPr>
          <p:cNvSpPr txBox="1">
            <a:spLocks noChangeArrowheads="1"/>
          </p:cNvSpPr>
          <p:nvPr>
            <p:custDataLst>
              <p:tags r:id="rId20"/>
            </p:custDataLst>
          </p:nvPr>
        </p:nvSpPr>
        <p:spPr bwMode="auto">
          <a:xfrm>
            <a:off x="1996448" y="3933056"/>
            <a:ext cx="13632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0"/>
              </a:spcAft>
              <a:buNone/>
            </a:pPr>
            <a:r>
              <a:rPr lang="fr-CA" altLang="en-US" sz="1200" dirty="0"/>
              <a:t>Dé</a:t>
            </a:r>
            <a:r>
              <a:rPr lang="fr-CA" altLang="en-US" sz="1200" dirty="0">
                <a:latin typeface="Agenda Light"/>
              </a:rPr>
              <a:t>c</a:t>
            </a:r>
            <a:r>
              <a:rPr lang="fr-CA" altLang="en-US" sz="1200" dirty="0"/>
              <a:t>è</a:t>
            </a:r>
            <a:r>
              <a:rPr lang="fr-CA" altLang="en-US" sz="1200" dirty="0">
                <a:latin typeface="Agenda Light"/>
              </a:rPr>
              <a:t>s de sa tante qui lui a laiss</a:t>
            </a:r>
            <a:r>
              <a:rPr lang="fr-CA" altLang="en-US" sz="1200" dirty="0"/>
              <a:t>é</a:t>
            </a:r>
            <a:r>
              <a:rPr lang="fr-CA" altLang="en-US" sz="1200" dirty="0">
                <a:latin typeface="Agenda Light"/>
              </a:rPr>
              <a:t> un CPG assurance de 50 000 $</a:t>
            </a:r>
          </a:p>
        </p:txBody>
      </p:sp>
      <p:sp>
        <p:nvSpPr>
          <p:cNvPr id="28" name="Text Box 21">
            <a:extLst>
              <a:ext uri="{FF2B5EF4-FFF2-40B4-BE49-F238E27FC236}">
                <a16:creationId xmlns:a16="http://schemas.microsoft.com/office/drawing/2014/main" id="{8250DDD1-FCF2-5E4D-BAB3-3C76332CB948}"/>
              </a:ext>
            </a:extLst>
          </p:cNvPr>
          <p:cNvSpPr txBox="1">
            <a:spLocks noChangeArrowheads="1"/>
          </p:cNvSpPr>
          <p:nvPr>
            <p:custDataLst>
              <p:tags r:id="rId21"/>
            </p:custDataLst>
          </p:nvPr>
        </p:nvSpPr>
        <p:spPr bwMode="auto">
          <a:xfrm>
            <a:off x="3759027" y="5026360"/>
            <a:ext cx="1112837" cy="340519"/>
          </a:xfrm>
          <a:prstGeom prst="roundRect">
            <a:avLst/>
          </a:prstGeom>
          <a:solidFill>
            <a:schemeClr val="accent1"/>
          </a:solidFill>
          <a:ln>
            <a:noFill/>
          </a:ln>
        </p:spPr>
        <p:txBody>
          <a:bodyPr wrap="square">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50000"/>
              </a:spcBef>
              <a:spcAft>
                <a:spcPct val="0"/>
              </a:spcAft>
              <a:buFontTx/>
              <a:buNone/>
            </a:pPr>
            <a:r>
              <a:rPr lang="fr-CA" altLang="en-US" sz="1400" b="1" dirty="0">
                <a:solidFill>
                  <a:schemeClr val="bg1"/>
                </a:solidFill>
                <a:latin typeface="Calibri" panose="020F0502020204030204" pitchFamily="34" charset="0"/>
                <a:cs typeface="Calibri" panose="020F0502020204030204" pitchFamily="34" charset="0"/>
              </a:rPr>
              <a:t>Semaine 2</a:t>
            </a:r>
          </a:p>
        </p:txBody>
      </p:sp>
      <p:sp>
        <p:nvSpPr>
          <p:cNvPr id="32" name="Text Box 23">
            <a:extLst>
              <a:ext uri="{FF2B5EF4-FFF2-40B4-BE49-F238E27FC236}">
                <a16:creationId xmlns:a16="http://schemas.microsoft.com/office/drawing/2014/main" id="{F73A7484-6461-0B4E-8B8C-BFBFA57D737D}"/>
              </a:ext>
            </a:extLst>
          </p:cNvPr>
          <p:cNvSpPr txBox="1">
            <a:spLocks noChangeArrowheads="1"/>
          </p:cNvSpPr>
          <p:nvPr>
            <p:custDataLst>
              <p:tags r:id="rId22"/>
            </p:custDataLst>
          </p:nvPr>
        </p:nvSpPr>
        <p:spPr bwMode="auto">
          <a:xfrm>
            <a:off x="9044832" y="1329053"/>
            <a:ext cx="2514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spcAft>
                <a:spcPct val="0"/>
              </a:spcAft>
              <a:buNone/>
            </a:pPr>
            <a:r>
              <a:rPr lang="fr-CA" altLang="en-US" sz="2400" b="1" baseline="30000" dirty="0">
                <a:solidFill>
                  <a:schemeClr val="accent1"/>
                </a:solidFill>
                <a:latin typeface="Calibri" panose="020F0502020204030204" pitchFamily="34" charset="0"/>
                <a:cs typeface="Calibri" panose="020F0502020204030204" pitchFamily="34" charset="0"/>
              </a:rPr>
              <a:t>Temps utilisé pour la distribution de l’héritage</a:t>
            </a:r>
          </a:p>
        </p:txBody>
      </p:sp>
    </p:spTree>
    <p:extLst>
      <p:ext uri="{BB962C8B-B14F-4D97-AF65-F5344CB8AC3E}">
        <p14:creationId xmlns:p14="http://schemas.microsoft.com/office/powerpoint/2010/main" val="257344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    CPG assurance* &amp;quot;&quot;/&gt;&lt;property id=&quot;20307&quot; value=&quot;256&quot;/&gt;&lt;/object&gt;&lt;object type=&quot;3&quot; unique_id=&quot;10005&quot;&gt;&lt;property id=&quot;20148&quot; value=&quot;5&quot;/&gt;&lt;property id=&quot;20300&quot; value=&quot;Slide 2 - &amp;quot;Ordre du jour &amp;quot;&quot;/&gt;&lt;property id=&quot;20307&quot; value=&quot;257&quot;/&gt;&lt;/object&gt;&lt;object type=&quot;3&quot; unique_id=&quot;10006&quot;&gt;&lt;property id=&quot;20148&quot; value=&quot;5&quot;/&gt;&lt;property id=&quot;20300&quot; value=&quot;Slide 3 - &amp;quot;Qu’est-ce qu’un CPG assurance?&amp;quot;&quot;/&gt;&lt;property id=&quot;20307&quot; value=&quot;258&quot;/&gt;&lt;/object&gt;&lt;object type=&quot;3&quot; unique_id=&quot;10007&quot;&gt;&lt;property id=&quot;20148&quot; value=&quot;5&quot;/&gt;&lt;property id=&quot;20300&quot; value=&quot;Slide 4 - &amp;quot;Qu’est-ce qu’une rente à provision cumulative? &amp;quot;&quot;/&gt;&lt;property id=&quot;20307&quot; value=&quot;259&quot;/&gt;&lt;/object&gt;&lt;object type=&quot;3&quot; unique_id=&quot;10008&quot;&gt;&lt;property id=&quot;20148&quot; value=&quot;5&quot;/&gt;&lt;property id=&quot;20300&quot; value=&quot;Slide 5 - &amp;quot;Avantages des CPG assurance &amp;quot;&quot;/&gt;&lt;property id=&quot;20307&quot; value=&quot;335&quot;/&gt;&lt;/object&gt;&lt;object type=&quot;3&quot; unique_id=&quot;10009&quot;&gt;&lt;property id=&quot;20148&quot; value=&quot;5&quot;/&gt;&lt;property id=&quot;20300&quot; value=&quot;Slide 6 - &amp;quot;1 &amp;quot;&quot;/&gt;&lt;property id=&quot;20307&quot; value=&quot;336&quot;/&gt;&lt;/object&gt;&lt;object type=&quot;3&quot; unique_id=&quot;10010&quot;&gt;&lt;property id=&quot;20148&quot; value=&quot;5&quot;/&gt;&lt;property id=&quot;20300&quot; value=&quot;Slide 7 - &amp;quot;Désignation de bénéficiaire&amp;quot;&quot;/&gt;&lt;property id=&quot;20307&quot; value=&quot;337&quot;/&gt;&lt;/object&gt;&lt;object type=&quot;3&quot; unique_id=&quot;10011&quot;&gt;&lt;property id=&quot;20148&quot; value=&quot;5&quot;/&gt;&lt;property id=&quot;20300&quot; value=&quot;Slide 8 - &amp;quot;Les CPG assurance − un exemple concret&amp;quot;&quot;/&gt;&lt;property id=&quot;20307&quot; value=&quot;338&quot;/&gt;&lt;/object&gt;&lt;object type=&quot;3&quot; unique_id=&quot;10012&quot;&gt;&lt;property id=&quot;20148&quot; value=&quot;5&quot;/&gt;&lt;property id=&quot;20300&quot; value=&quot;Slide 9 - &amp;quot;Chronologie de la distribution de l’héritage&amp;quot;&quot;/&gt;&lt;property id=&quot;20307&quot; value=&quot;339&quot;/&gt;&lt;/object&gt;&lt;object type=&quot;3&quot; unique_id=&quot;10013&quot;&gt;&lt;property id=&quot;20148&quot; value=&quot;5&quot;/&gt;&lt;property id=&quot;20300&quot; value=&quot;Slide 10 - &amp;quot;2 &amp;quot;&quot;/&gt;&lt;property id=&quot;20307&quot; value=&quot;340&quot;/&gt;&lt;/object&gt;&lt;object type=&quot;3&quot; unique_id=&quot;10014&quot;&gt;&lt;property id=&quot;20148&quot; value=&quot;5&quot;/&gt;&lt;property id=&quot;20300&quot; value=&quot;Slide 11 - &amp;quot;Crédit d’impôt pour revenu de pension &amp;quot;&quot;/&gt;&lt;property id=&quot;20307&quot; value=&quot;266&quot;/&gt;&lt;/object&gt;&lt;object type=&quot;3&quot; unique_id=&quot;10015&quot;&gt;&lt;property id=&quot;20148&quot; value=&quot;5&quot;/&gt;&lt;property id=&quot;20300&quot; value=&quot;Slide 12 - &amp;quot;Feuillet T5&amp;quot;&quot;/&gt;&lt;property id=&quot;20307&quot; value=&quot;341&quot;/&gt;&lt;/object&gt;&lt;object type=&quot;3&quot; unique_id=&quot;10016&quot;&gt;&lt;property id=&quot;20148&quot; value=&quot;5&quot;/&gt;&lt;property id=&quot;20300&quot; value=&quot;Slide 13 - &amp;quot;Feuillet T5 &amp;quot;&quot;/&gt;&lt;property id=&quot;20307&quot; value=&quot;276&quot;/&gt;&lt;/object&gt;&lt;object type=&quot;3&quot; unique_id=&quot;10017&quot;&gt;&lt;property id=&quot;20148&quot; value=&quot;5&quot;/&gt;&lt;property id=&quot;20300&quot; value=&quot;Slide 14 - &amp;quot;Exemple de fractionnement du revenu de pension &amp;quot;&quot;/&gt;&lt;property id=&quot;20307&quot; value=&quot;342&quot;/&gt;&lt;/object&gt;&lt;object type=&quot;3&quot; unique_id=&quot;10018&quot;&gt;&lt;property id=&quot;20148&quot; value=&quot;5&quot;/&gt;&lt;property id=&quot;20300&quot; value=&quot;Slide 15 - &amp;quot;   Exemple de fractionnement du revenu de pension&amp;quot;&quot;/&gt;&lt;property id=&quot;20307&quot; value=&quot;270&quot;/&gt;&lt;/object&gt;&lt;object type=&quot;3&quot; unique_id=&quot;10019&quot;&gt;&lt;property id=&quot;20148&quot; value=&quot;5&quot;/&gt;&lt;property id=&quot;20300&quot; value=&quot;Slide 16 - &amp;quot;   Exemple de fractionnement du revenu de pension&amp;quot;&quot;/&gt;&lt;property id=&quot;20307&quot; value=&quot;347&quot;/&gt;&lt;/object&gt;&lt;object type=&quot;3&quot; unique_id=&quot;10020&quot;&gt;&lt;property id=&quot;20148&quot; value=&quot;5&quot;/&gt;&lt;property id=&quot;20300&quot; value=&quot;Slide 17 - &amp;quot;    Exemple de crédit d’impôt pour revenu de pension&amp;quot;&quot;/&gt;&lt;property id=&quot;20307&quot; value=&quot;348&quot;/&gt;&lt;/object&gt;&lt;object type=&quot;3&quot; unique_id=&quot;10021&quot;&gt;&lt;property id=&quot;20148&quot; value=&quot;5&quot;/&gt;&lt;property id=&quot;20300&quot; value=&quot;Slide 18 - &amp;quot;Exemple de crédit d’impôt pour revenu de pension&amp;quot;&quot;/&gt;&lt;property id=&quot;20307&quot; value=&quot;272&quot;/&gt;&lt;/object&gt;&lt;object type=&quot;3&quot; unique_id=&quot;10022&quot;&gt;&lt;property id=&quot;20148&quot; value=&quot;5&quot;/&gt;&lt;property id=&quot;20300&quot; value=&quot;Slide 19 - &amp;quot;3 &amp;quot;&quot;/&gt;&lt;property id=&quot;20307&quot; value=&quot;344&quot;/&gt;&lt;/object&gt;&lt;object type=&quot;3&quot; unique_id=&quot;10023&quot;&gt;&lt;property id=&quot;20148&quot; value=&quot;5&quot;/&gt;&lt;property id=&quot;20300&quot; value=&quot;Slide 20 - &amp;quot;Assuris – protection de l’actif&amp;quot;&quot;/&gt;&lt;property id=&quot;20307&quot; value=&quot;345&quot;/&gt;&lt;/object&gt;&lt;object type=&quot;3&quot; unique_id=&quot;10024&quot;&gt;&lt;property id=&quot;20148&quot; value=&quot;5&quot;/&gt;&lt;property id=&quot;20300&quot; value=&quot;Slide 21 - &amp;quot;Questions&amp;quot;&quot;/&gt;&lt;property id=&quot;20307&quot; value=&quot;34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8.xml><?xml version="1.0" encoding="utf-8"?>
<p:tagLst xmlns:a="http://schemas.openxmlformats.org/drawingml/2006/main" xmlns:r="http://schemas.openxmlformats.org/officeDocument/2006/relationships" xmlns:p="http://schemas.openxmlformats.org/presentationml/2006/main">
  <p:tag name="NUM" val="13"/>
</p:tagLst>
</file>

<file path=ppt/tags/tag49.xml><?xml version="1.0" encoding="utf-8"?>
<p:tagLst xmlns:a="http://schemas.openxmlformats.org/drawingml/2006/main" xmlns:r="http://schemas.openxmlformats.org/officeDocument/2006/relationships" xmlns:p="http://schemas.openxmlformats.org/presentationml/2006/main">
  <p:tag name="NUM" val="1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5"/>
</p:tagLst>
</file>

<file path=ppt/tags/tag51.xml><?xml version="1.0" encoding="utf-8"?>
<p:tagLst xmlns:a="http://schemas.openxmlformats.org/drawingml/2006/main" xmlns:r="http://schemas.openxmlformats.org/officeDocument/2006/relationships" xmlns:p="http://schemas.openxmlformats.org/presentationml/2006/main">
  <p:tag name="NUM" val="16"/>
</p:tagLst>
</file>

<file path=ppt/tags/tag52.xml><?xml version="1.0" encoding="utf-8"?>
<p:tagLst xmlns:a="http://schemas.openxmlformats.org/drawingml/2006/main" xmlns:r="http://schemas.openxmlformats.org/officeDocument/2006/relationships" xmlns:p="http://schemas.openxmlformats.org/presentationml/2006/main">
  <p:tag name="NUM" val="17"/>
</p:tagLst>
</file>

<file path=ppt/tags/tag53.xml><?xml version="1.0" encoding="utf-8"?>
<p:tagLst xmlns:a="http://schemas.openxmlformats.org/drawingml/2006/main" xmlns:r="http://schemas.openxmlformats.org/officeDocument/2006/relationships" xmlns:p="http://schemas.openxmlformats.org/presentationml/2006/main">
  <p:tag name="NUM" val="18"/>
</p:tagLst>
</file>

<file path=ppt/tags/tag54.xml><?xml version="1.0" encoding="utf-8"?>
<p:tagLst xmlns:a="http://schemas.openxmlformats.org/drawingml/2006/main" xmlns:r="http://schemas.openxmlformats.org/officeDocument/2006/relationships" xmlns:p="http://schemas.openxmlformats.org/presentationml/2006/main">
  <p:tag name="NUM" val="19"/>
</p:tagLst>
</file>

<file path=ppt/tags/tag55.xml><?xml version="1.0" encoding="utf-8"?>
<p:tagLst xmlns:a="http://schemas.openxmlformats.org/drawingml/2006/main" xmlns:r="http://schemas.openxmlformats.org/officeDocument/2006/relationships" xmlns:p="http://schemas.openxmlformats.org/presentationml/2006/main">
  <p:tag name="NUM" val="20"/>
</p:tagLst>
</file>

<file path=ppt/tags/tag56.xml><?xml version="1.0" encoding="utf-8"?>
<p:tagLst xmlns:a="http://schemas.openxmlformats.org/drawingml/2006/main" xmlns:r="http://schemas.openxmlformats.org/officeDocument/2006/relationships" xmlns:p="http://schemas.openxmlformats.org/presentationml/2006/main">
  <p:tag name="NUM" val="21"/>
</p:tagLst>
</file>

<file path=ppt/tags/tag57.xml><?xml version="1.0" encoding="utf-8"?>
<p:tagLst xmlns:a="http://schemas.openxmlformats.org/drawingml/2006/main" xmlns:r="http://schemas.openxmlformats.org/officeDocument/2006/relationships" xmlns:p="http://schemas.openxmlformats.org/presentationml/2006/main">
  <p:tag name="NUM" val="2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ustom Design">
  <a:themeElements>
    <a:clrScheme name="SLGI 2020 Colours">
      <a:dk1>
        <a:srgbClr val="404040"/>
      </a:dk1>
      <a:lt1>
        <a:sysClr val="window" lastClr="FFFFFF"/>
      </a:lt1>
      <a:dk2>
        <a:srgbClr val="002D3D"/>
      </a:dk2>
      <a:lt2>
        <a:srgbClr val="E7E6E6"/>
      </a:lt2>
      <a:accent1>
        <a:srgbClr val="DF7227"/>
      </a:accent1>
      <a:accent2>
        <a:srgbClr val="FFCB05"/>
      </a:accent2>
      <a:accent3>
        <a:srgbClr val="A91E22"/>
      </a:accent3>
      <a:accent4>
        <a:srgbClr val="580B11"/>
      </a:accent4>
      <a:accent5>
        <a:srgbClr val="443636"/>
      </a:accent5>
      <a:accent6>
        <a:srgbClr val="004C6C"/>
      </a:accent6>
      <a:hlink>
        <a:srgbClr val="DF7227"/>
      </a:hlink>
      <a:folHlink>
        <a:srgbClr val="DF72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72000" rIns="0" bIns="72000" rtlCol="0">
        <a:noAutofit/>
      </a:bodyPr>
      <a:lstStyle>
        <a:defPPr algn="l">
          <a:defRPr sz="1800" dirty="0" err="1" smtClean="0">
            <a:solidFill>
              <a:schemeClr val="tx1"/>
            </a:solidFill>
          </a:defRPr>
        </a:defPPr>
      </a:lstStyle>
    </a:txDef>
  </a:objectDefaults>
  <a:extraClrSchemeLst/>
  <a:extLst>
    <a:ext uri="{05A4C25C-085E-4340-85A3-A5531E510DB2}">
      <thm15:themeFamily xmlns:thm15="http://schemas.microsoft.com/office/thememl/2012/main" name="Insurance_GIC_Invest smart-minimize risk FR V1.potx" id="{41C4595E-0C29-C44D-A4EE-B16B4DD4DDB5}" vid="{DC622306-E08C-EC48-8C90-B60C86BC1C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d0f1ca06-04ab-44c4-966a-0602ce8cc232">ZYWCPNMYT2HE-6-88003</_dlc_DocId>
    <_dlc_DocIdUrl xmlns="d0f1ca06-04ab-44c4-966a-0602ce8cc232">
      <Url>http://sp.sunlifecorp.com/Sites/SLGICI2/_layouts/DocIdRedir.aspx?ID=ZYWCPNMYT2HE-6-88003</Url>
      <Description>ZYWCPNMYT2HE-6-88003</Description>
    </_dlc_DocIdUrl>
    <_dlc_DocIdPersistId xmlns="d0f1ca06-04ab-44c4-966a-0602ce8cc232" xsi:nil="true"/>
    <_ip_UnifiedCompliancePolicyUIAction xmlns="http://schemas.microsoft.com/sharepoint/v3" xsi:nil="true"/>
    <Notes xmlns="84b5f5c7-db63-4bdc-870f-e5d56eb8293e" xsi:nil="true"/>
    <_ip_UnifiedCompliancePolicyProperties xmlns="http://schemas.microsoft.com/sharepoint/v3" xsi:nil="true"/>
  </documentManagement>
</p:properties>
</file>

<file path=customXml/item3.xml><?xml version="1.0" encoding="utf-8"?>
<?mso-contentType ?>
<spe:Receivers xmlns:spe="http://schemas.microsoft.com/sharepoint/events">
  <Receiver xmlns="">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4565C31060656488AC16350F017C3C0" ma:contentTypeVersion="40" ma:contentTypeDescription="Create a new document." ma:contentTypeScope="" ma:versionID="ea47e36836c4a005983f4e06f3b84da2">
  <xsd:schema xmlns:xsd="http://www.w3.org/2001/XMLSchema" xmlns:xs="http://www.w3.org/2001/XMLSchema" xmlns:p="http://schemas.microsoft.com/office/2006/metadata/properties" xmlns:ns1="http://schemas.microsoft.com/sharepoint/v3" xmlns:ns2="d0f1ca06-04ab-44c4-966a-0602ce8cc232" xmlns:ns3="84b5f5c7-db63-4bdc-870f-e5d56eb8293e" xmlns:ns4="a4f43d4f-0b14-4c8e-8515-e0946a1a7bc8" targetNamespace="http://schemas.microsoft.com/office/2006/metadata/properties" ma:root="true" ma:fieldsID="0ad4838c5b2dda610ce3a3da7d1d43c4" ns1:_="" ns2:_="" ns3:_="" ns4:_="">
    <xsd:import namespace="http://schemas.microsoft.com/sharepoint/v3"/>
    <xsd:import namespace="d0f1ca06-04ab-44c4-966a-0602ce8cc232"/>
    <xsd:import namespace="84b5f5c7-db63-4bdc-870f-e5d56eb8293e"/>
    <xsd:import namespace="a4f43d4f-0b14-4c8e-8515-e0946a1a7bc8"/>
    <xsd:element name="properties">
      <xsd:complexType>
        <xsd:sequence>
          <xsd:element name="documentManagement">
            <xsd:complexType>
              <xsd:all>
                <xsd:element ref="ns2:_dlc_DocId" minOccurs="0"/>
                <xsd:element ref="ns2:_dlc_DocIdUrl" minOccurs="0"/>
                <xsd:element ref="ns2:_dlc_DocIdPersistId" minOccurs="0"/>
                <xsd:element ref="ns3:MediaServiceGenerationTime" minOccurs="0"/>
                <xsd:element ref="ns3:MediaServiceEventHashCode" minOccurs="0"/>
                <xsd:element ref="ns4:SharedWithUsers" minOccurs="0"/>
                <xsd:element ref="ns4:SharedWithDetails" minOccurs="0"/>
                <xsd:element ref="ns3:MediaServiceAutoKeyPoints" minOccurs="0"/>
                <xsd:element ref="ns3:MediaServiceKeyPoints" minOccurs="0"/>
                <xsd:element ref="ns3:Not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f1ca06-04ab-44c4-966a-0602ce8cc23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false">
      <xsd:simpleType>
        <xsd:restriction base="dms:Text"/>
      </xsd:simpleType>
    </xsd:element>
    <xsd:element name="_dlc_DocIdUrl" ma:index="9"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4b5f5c7-db63-4bdc-870f-e5d56eb8293e" elementFormDefault="qualified">
    <xsd:import namespace="http://schemas.microsoft.com/office/2006/documentManagement/types"/>
    <xsd:import namespace="http://schemas.microsoft.com/office/infopath/2007/PartnerControls"/>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Notes" ma:index="17"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f43d4f-0b14-4c8e-8515-e0946a1a7bc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9D9764-4E97-48AD-878C-2512F2D07CB9}">
  <ds:schemaRefs>
    <ds:schemaRef ds:uri="http://schemas.microsoft.com/sharepoint/v3/contenttype/forms"/>
  </ds:schemaRefs>
</ds:datastoreItem>
</file>

<file path=customXml/itemProps2.xml><?xml version="1.0" encoding="utf-8"?>
<ds:datastoreItem xmlns:ds="http://schemas.openxmlformats.org/officeDocument/2006/customXml" ds:itemID="{D76055B6-78E4-4B03-A39C-EC8010EF49E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0f1ca06-04ab-44c4-966a-0602ce8cc232"/>
    <ds:schemaRef ds:uri="http://purl.org/dc/terms/"/>
    <ds:schemaRef ds:uri="http://schemas.openxmlformats.org/package/2006/metadata/core-properties"/>
    <ds:schemaRef ds:uri="a4f43d4f-0b14-4c8e-8515-e0946a1a7bc8"/>
    <ds:schemaRef ds:uri="84b5f5c7-db63-4bdc-870f-e5d56eb8293e"/>
    <ds:schemaRef ds:uri="http://www.w3.org/XML/1998/namespace"/>
    <ds:schemaRef ds:uri="http://purl.org/dc/dcmitype/"/>
    <ds:schemaRef ds:uri="http://schemas.microsoft.com/sharepoint/v3"/>
  </ds:schemaRefs>
</ds:datastoreItem>
</file>

<file path=customXml/itemProps3.xml><?xml version="1.0" encoding="utf-8"?>
<ds:datastoreItem xmlns:ds="http://schemas.openxmlformats.org/officeDocument/2006/customXml" ds:itemID="{723CD376-93EE-4EED-A253-B58F9AB1963C}">
  <ds:schemaRefs>
    <ds:schemaRef ds:uri="http://schemas.microsoft.com/sharepoint/events"/>
    <ds:schemaRef ds:uri=""/>
  </ds:schemaRefs>
</ds:datastoreItem>
</file>

<file path=customXml/itemProps4.xml><?xml version="1.0" encoding="utf-8"?>
<ds:datastoreItem xmlns:ds="http://schemas.openxmlformats.org/officeDocument/2006/customXml" ds:itemID="{89471E5D-77C2-4C7B-972C-D8DA9F8793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f1ca06-04ab-44c4-966a-0602ce8cc232"/>
    <ds:schemaRef ds:uri="84b5f5c7-db63-4bdc-870f-e5d56eb8293e"/>
    <ds:schemaRef ds:uri="a4f43d4f-0b14-4c8e-8515-e0946a1a7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Insurance_GIC_Invest smart-minimize risk FR V1</Template>
  <TotalTime>178</TotalTime>
  <Words>2723</Words>
  <Application>Microsoft Office PowerPoint</Application>
  <PresentationFormat>Widescreen</PresentationFormat>
  <Paragraphs>292</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    CPG assurance* </vt:lpstr>
      <vt:lpstr>Ordre du jour </vt:lpstr>
      <vt:lpstr>Qu’est-ce qu’un CPG assurance?</vt:lpstr>
      <vt:lpstr>Qu’est-ce qu’une rente à provision cumulative? </vt:lpstr>
      <vt:lpstr>Avantages des CPG assurance </vt:lpstr>
      <vt:lpstr>1 </vt:lpstr>
      <vt:lpstr>Désignation de bénéficiaire</vt:lpstr>
      <vt:lpstr>Les CPG assurance − un exemple concret</vt:lpstr>
      <vt:lpstr>Chronologie de la distribution de l’héritage</vt:lpstr>
      <vt:lpstr>2 </vt:lpstr>
      <vt:lpstr>Crédit d’impôt pour revenu de pension </vt:lpstr>
      <vt:lpstr>Feuillet T5</vt:lpstr>
      <vt:lpstr>Feuillet T5 </vt:lpstr>
      <vt:lpstr>Exemple de fractionnement du revenu de pension </vt:lpstr>
      <vt:lpstr>   Exemple de fractionnement du revenu de pension</vt:lpstr>
      <vt:lpstr>   Exemple de fractionnement du revenu de pension</vt:lpstr>
      <vt:lpstr>    Exemple de crédit d’impôt pour revenu de pension</vt:lpstr>
      <vt:lpstr>Exemple de crédit d’impôt pour revenu de pension</vt:lpstr>
      <vt:lpstr>3 </vt:lpstr>
      <vt:lpstr>Assuris – protection de l’actif</vt:lpstr>
      <vt:lpstr>Questions</vt:lpstr>
      <vt:lpstr>PowerPoint Presentation</vt:lpstr>
    </vt:vector>
  </TitlesOfParts>
  <Company>Sun Life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CPG assurance*−</dc:title>
  <dc:creator>Adela Beharry</dc:creator>
  <cp:lastModifiedBy>Adela Beharry</cp:lastModifiedBy>
  <cp:revision>38</cp:revision>
  <cp:lastPrinted>2021-01-21T16:23:47Z</cp:lastPrinted>
  <dcterms:created xsi:type="dcterms:W3CDTF">2021-01-21T14:10:56Z</dcterms:created>
  <dcterms:modified xsi:type="dcterms:W3CDTF">2021-01-29T19:40:25Z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0x010100F4565C31060656488AC16350F017C3C0</vt:lpwstr>
  </property>
  <property fmtid="{D5CDD505-2E9C-101B-9397-08002B2CF9AE}" pid="3" name="_dlc_DocIdItemGuid">
    <vt:lpwstr>d8411b43-b33a-49a6-93d5-397cc624239b</vt:lpwstr>
  </property>
</Properties>
</file>